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8"/>
  </p:notesMasterIdLst>
  <p:sldIdLst>
    <p:sldId id="256" r:id="rId2"/>
    <p:sldId id="375" r:id="rId3"/>
    <p:sldId id="381" r:id="rId4"/>
    <p:sldId id="384" r:id="rId5"/>
    <p:sldId id="392" r:id="rId6"/>
    <p:sldId id="429" r:id="rId7"/>
    <p:sldId id="430" r:id="rId8"/>
    <p:sldId id="431" r:id="rId9"/>
    <p:sldId id="432" r:id="rId10"/>
    <p:sldId id="433" r:id="rId11"/>
    <p:sldId id="434" r:id="rId12"/>
    <p:sldId id="435" r:id="rId13"/>
    <p:sldId id="436" r:id="rId14"/>
    <p:sldId id="437" r:id="rId15"/>
    <p:sldId id="438" r:id="rId16"/>
    <p:sldId id="446" r:id="rId17"/>
    <p:sldId id="390" r:id="rId18"/>
    <p:sldId id="385" r:id="rId19"/>
    <p:sldId id="386" r:id="rId20"/>
    <p:sldId id="391" r:id="rId21"/>
    <p:sldId id="424" r:id="rId22"/>
    <p:sldId id="426" r:id="rId23"/>
    <p:sldId id="427" r:id="rId24"/>
    <p:sldId id="428" r:id="rId25"/>
    <p:sldId id="425" r:id="rId26"/>
    <p:sldId id="382" r:id="rId27"/>
    <p:sldId id="439" r:id="rId28"/>
    <p:sldId id="440" r:id="rId29"/>
    <p:sldId id="441" r:id="rId30"/>
    <p:sldId id="442" r:id="rId31"/>
    <p:sldId id="443" r:id="rId32"/>
    <p:sldId id="444" r:id="rId33"/>
    <p:sldId id="387" r:id="rId34"/>
    <p:sldId id="462" r:id="rId35"/>
    <p:sldId id="388" r:id="rId36"/>
    <p:sldId id="389" r:id="rId37"/>
    <p:sldId id="447" r:id="rId38"/>
    <p:sldId id="448" r:id="rId39"/>
    <p:sldId id="449" r:id="rId40"/>
    <p:sldId id="450" r:id="rId41"/>
    <p:sldId id="376" r:id="rId42"/>
    <p:sldId id="393" r:id="rId43"/>
    <p:sldId id="451" r:id="rId44"/>
    <p:sldId id="394" r:id="rId45"/>
    <p:sldId id="452" r:id="rId46"/>
    <p:sldId id="453" r:id="rId47"/>
    <p:sldId id="454" r:id="rId48"/>
    <p:sldId id="445" r:id="rId49"/>
    <p:sldId id="396" r:id="rId50"/>
    <p:sldId id="397" r:id="rId51"/>
    <p:sldId id="398" r:id="rId52"/>
    <p:sldId id="399" r:id="rId53"/>
    <p:sldId id="400" r:id="rId54"/>
    <p:sldId id="401" r:id="rId55"/>
    <p:sldId id="402" r:id="rId56"/>
    <p:sldId id="404" r:id="rId57"/>
    <p:sldId id="407" r:id="rId58"/>
    <p:sldId id="455" r:id="rId59"/>
    <p:sldId id="408" r:id="rId60"/>
    <p:sldId id="456" r:id="rId61"/>
    <p:sldId id="409" r:id="rId62"/>
    <p:sldId id="463" r:id="rId63"/>
    <p:sldId id="464" r:id="rId64"/>
    <p:sldId id="457" r:id="rId65"/>
    <p:sldId id="410" r:id="rId66"/>
    <p:sldId id="458" r:id="rId67"/>
    <p:sldId id="459" r:id="rId68"/>
    <p:sldId id="411" r:id="rId69"/>
    <p:sldId id="460" r:id="rId70"/>
    <p:sldId id="413" r:id="rId71"/>
    <p:sldId id="414" r:id="rId72"/>
    <p:sldId id="415" r:id="rId73"/>
    <p:sldId id="416" r:id="rId74"/>
    <p:sldId id="417" r:id="rId75"/>
    <p:sldId id="418" r:id="rId76"/>
    <p:sldId id="419" r:id="rId77"/>
    <p:sldId id="412" r:id="rId78"/>
    <p:sldId id="420" r:id="rId79"/>
    <p:sldId id="421" r:id="rId80"/>
    <p:sldId id="422" r:id="rId81"/>
    <p:sldId id="423" r:id="rId82"/>
    <p:sldId id="461" r:id="rId83"/>
    <p:sldId id="380" r:id="rId84"/>
    <p:sldId id="383" r:id="rId85"/>
    <p:sldId id="284" r:id="rId86"/>
    <p:sldId id="285" r:id="rId8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48"/>
  </p:normalViewPr>
  <p:slideViewPr>
    <p:cSldViewPr snapToGrid="0">
      <p:cViewPr varScale="1">
        <p:scale>
          <a:sx n="107" d="100"/>
          <a:sy n="107" d="100"/>
        </p:scale>
        <p:origin x="736" y="1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presProps" Target="pres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viewProps" Target="viewProps.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notesMaster" Target="notesMasters/notesMaster1.xml"/><Relationship Id="rId9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ableStyles" Target="tableStyle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F409928-B102-49DA-BC3F-B1429420C51E}" type="datetimeFigureOut">
              <a:rPr lang="zh-CN" altLang="en-US" smtClean="0"/>
              <a:t>2018/7/30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49AB100-8CEC-4F04-AC2A-8CE442937768}" type="slidenum">
              <a:rPr lang="zh-CN" altLang="en-US" smtClean="0"/>
              <a:t>‹#›</a:t>
            </a:fld>
            <a:endParaRPr lang="zh-CN" altLang="en-US"/>
          </a:p>
        </p:txBody>
      </p:sp>
    </p:spTree>
    <p:extLst>
      <p:ext uri="{BB962C8B-B14F-4D97-AF65-F5344CB8AC3E}">
        <p14:creationId xmlns:p14="http://schemas.microsoft.com/office/powerpoint/2010/main" val="24035102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549AB100-8CEC-4F04-AC2A-8CE442937768}" type="slidenum">
              <a:rPr lang="zh-CN" altLang="en-US" smtClean="0"/>
              <a:t>11</a:t>
            </a:fld>
            <a:endParaRPr lang="zh-CN" altLang="en-US"/>
          </a:p>
        </p:txBody>
      </p:sp>
    </p:spTree>
    <p:extLst>
      <p:ext uri="{BB962C8B-B14F-4D97-AF65-F5344CB8AC3E}">
        <p14:creationId xmlns:p14="http://schemas.microsoft.com/office/powerpoint/2010/main" val="40601230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549AB100-8CEC-4F04-AC2A-8CE442937768}" type="slidenum">
              <a:rPr lang="zh-CN" altLang="en-US" smtClean="0"/>
              <a:t>12</a:t>
            </a:fld>
            <a:endParaRPr lang="zh-CN" altLang="en-US"/>
          </a:p>
        </p:txBody>
      </p:sp>
    </p:spTree>
    <p:extLst>
      <p:ext uri="{BB962C8B-B14F-4D97-AF65-F5344CB8AC3E}">
        <p14:creationId xmlns:p14="http://schemas.microsoft.com/office/powerpoint/2010/main" val="6503609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549AB100-8CEC-4F04-AC2A-8CE442937768}" type="slidenum">
              <a:rPr lang="zh-CN" altLang="en-US" smtClean="0"/>
              <a:t>13</a:t>
            </a:fld>
            <a:endParaRPr lang="zh-CN" altLang="en-US"/>
          </a:p>
        </p:txBody>
      </p:sp>
    </p:spTree>
    <p:extLst>
      <p:ext uri="{BB962C8B-B14F-4D97-AF65-F5344CB8AC3E}">
        <p14:creationId xmlns:p14="http://schemas.microsoft.com/office/powerpoint/2010/main" val="34581691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549AB100-8CEC-4F04-AC2A-8CE442937768}" type="slidenum">
              <a:rPr lang="zh-CN" altLang="en-US" smtClean="0"/>
              <a:t>14</a:t>
            </a:fld>
            <a:endParaRPr lang="zh-CN" altLang="en-US"/>
          </a:p>
        </p:txBody>
      </p:sp>
    </p:spTree>
    <p:extLst>
      <p:ext uri="{BB962C8B-B14F-4D97-AF65-F5344CB8AC3E}">
        <p14:creationId xmlns:p14="http://schemas.microsoft.com/office/powerpoint/2010/main" val="39650999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549AB100-8CEC-4F04-AC2A-8CE442937768}" type="slidenum">
              <a:rPr lang="zh-CN" altLang="en-US" smtClean="0"/>
              <a:t>15</a:t>
            </a:fld>
            <a:endParaRPr lang="zh-CN" altLang="en-US"/>
          </a:p>
        </p:txBody>
      </p:sp>
    </p:spTree>
    <p:extLst>
      <p:ext uri="{BB962C8B-B14F-4D97-AF65-F5344CB8AC3E}">
        <p14:creationId xmlns:p14="http://schemas.microsoft.com/office/powerpoint/2010/main" val="35869043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549AB100-8CEC-4F04-AC2A-8CE442937768}" type="slidenum">
              <a:rPr lang="zh-CN" altLang="en-US" smtClean="0"/>
              <a:t>16</a:t>
            </a:fld>
            <a:endParaRPr lang="zh-CN" altLang="en-US"/>
          </a:p>
        </p:txBody>
      </p:sp>
    </p:spTree>
    <p:extLst>
      <p:ext uri="{BB962C8B-B14F-4D97-AF65-F5344CB8AC3E}">
        <p14:creationId xmlns:p14="http://schemas.microsoft.com/office/powerpoint/2010/main" val="25264451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549AB100-8CEC-4F04-AC2A-8CE442937768}" type="slidenum">
              <a:rPr lang="zh-CN" altLang="en-US" smtClean="0"/>
              <a:t>18</a:t>
            </a:fld>
            <a:endParaRPr lang="zh-CN" altLang="en-US"/>
          </a:p>
        </p:txBody>
      </p:sp>
    </p:spTree>
    <p:extLst>
      <p:ext uri="{BB962C8B-B14F-4D97-AF65-F5344CB8AC3E}">
        <p14:creationId xmlns:p14="http://schemas.microsoft.com/office/powerpoint/2010/main" val="15273157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549AB100-8CEC-4F04-AC2A-8CE442937768}" type="slidenum">
              <a:rPr lang="zh-CN" altLang="en-US" smtClean="0"/>
              <a:t>19</a:t>
            </a:fld>
            <a:endParaRPr lang="zh-CN" altLang="en-US"/>
          </a:p>
        </p:txBody>
      </p:sp>
    </p:spTree>
    <p:extLst>
      <p:ext uri="{BB962C8B-B14F-4D97-AF65-F5344CB8AC3E}">
        <p14:creationId xmlns:p14="http://schemas.microsoft.com/office/powerpoint/2010/main" val="7184891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549AB100-8CEC-4F04-AC2A-8CE442937768}" type="slidenum">
              <a:rPr lang="zh-CN" altLang="en-US" smtClean="0"/>
              <a:t>67</a:t>
            </a:fld>
            <a:endParaRPr lang="zh-CN" altLang="en-US"/>
          </a:p>
        </p:txBody>
      </p:sp>
    </p:spTree>
    <p:extLst>
      <p:ext uri="{BB962C8B-B14F-4D97-AF65-F5344CB8AC3E}">
        <p14:creationId xmlns:p14="http://schemas.microsoft.com/office/powerpoint/2010/main" val="12333393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D78CB7DF-692C-4B0D-A779-6487DB63A4DC}" type="datetimeFigureOut">
              <a:rPr lang="zh-CN" altLang="en-US" smtClean="0"/>
              <a:t>2018/7/30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40D1567-993D-4A48-8957-95373534A5C2}" type="slidenum">
              <a:rPr lang="zh-CN" altLang="en-US" smtClean="0"/>
              <a:t>‹#›</a:t>
            </a:fld>
            <a:endParaRPr lang="zh-CN" altLang="en-US"/>
          </a:p>
        </p:txBody>
      </p:sp>
    </p:spTree>
    <p:extLst>
      <p:ext uri="{BB962C8B-B14F-4D97-AF65-F5344CB8AC3E}">
        <p14:creationId xmlns:p14="http://schemas.microsoft.com/office/powerpoint/2010/main" val="30809575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78CB7DF-692C-4B0D-A779-6487DB63A4DC}" type="datetimeFigureOut">
              <a:rPr lang="zh-CN" altLang="en-US" smtClean="0"/>
              <a:t>2018/7/30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40D1567-993D-4A48-8957-95373534A5C2}" type="slidenum">
              <a:rPr lang="zh-CN" altLang="en-US" smtClean="0"/>
              <a:t>‹#›</a:t>
            </a:fld>
            <a:endParaRPr lang="zh-CN" altLang="en-US"/>
          </a:p>
        </p:txBody>
      </p:sp>
    </p:spTree>
    <p:extLst>
      <p:ext uri="{BB962C8B-B14F-4D97-AF65-F5344CB8AC3E}">
        <p14:creationId xmlns:p14="http://schemas.microsoft.com/office/powerpoint/2010/main" val="22884772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78CB7DF-692C-4B0D-A779-6487DB63A4DC}" type="datetimeFigureOut">
              <a:rPr lang="zh-CN" altLang="en-US" smtClean="0"/>
              <a:t>2018/7/30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40D1567-993D-4A48-8957-95373534A5C2}" type="slidenum">
              <a:rPr lang="zh-CN" altLang="en-US" smtClean="0"/>
              <a:t>‹#›</a:t>
            </a:fld>
            <a:endParaRPr lang="zh-CN" altLang="en-US"/>
          </a:p>
        </p:txBody>
      </p:sp>
    </p:spTree>
    <p:extLst>
      <p:ext uri="{BB962C8B-B14F-4D97-AF65-F5344CB8AC3E}">
        <p14:creationId xmlns:p14="http://schemas.microsoft.com/office/powerpoint/2010/main" val="41383133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1_Title Slide">
    <p:spTree>
      <p:nvGrpSpPr>
        <p:cNvPr id="1" name=""/>
        <p:cNvGrpSpPr/>
        <p:nvPr/>
      </p:nvGrpSpPr>
      <p:grpSpPr>
        <a:xfrm>
          <a:off x="0" y="0"/>
          <a:ext cx="0" cy="0"/>
          <a:chOff x="0" y="0"/>
          <a:chExt cx="0" cy="0"/>
        </a:xfrm>
      </p:grpSpPr>
      <p:sp>
        <p:nvSpPr>
          <p:cNvPr id="4" name="Picture Placeholder 2"/>
          <p:cNvSpPr>
            <a:spLocks noGrp="1"/>
          </p:cNvSpPr>
          <p:nvPr>
            <p:ph type="pic" sz="quarter" idx="10" hasCustomPrompt="1"/>
          </p:nvPr>
        </p:nvSpPr>
        <p:spPr>
          <a:xfrm>
            <a:off x="3315062" y="2529491"/>
            <a:ext cx="5551552" cy="3099507"/>
          </a:xfrm>
          <a:prstGeom prst="rect">
            <a:avLst/>
          </a:prstGeom>
        </p:spPr>
        <p:txBody>
          <a:bodyPr>
            <a:normAutofit/>
          </a:bodyPr>
          <a:lstStyle>
            <a:lvl1pPr>
              <a:defRPr sz="1200" baseline="0"/>
            </a:lvl1pPr>
          </a:lstStyle>
          <a:p>
            <a:r>
              <a:rPr lang="en-US" dirty="0"/>
              <a:t>Drag your picture here and Send to back</a:t>
            </a:r>
          </a:p>
        </p:txBody>
      </p:sp>
    </p:spTree>
    <p:extLst>
      <p:ext uri="{BB962C8B-B14F-4D97-AF65-F5344CB8AC3E}">
        <p14:creationId xmlns:p14="http://schemas.microsoft.com/office/powerpoint/2010/main" val="189697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78CB7DF-692C-4B0D-A779-6487DB63A4DC}" type="datetimeFigureOut">
              <a:rPr lang="zh-CN" altLang="en-US" smtClean="0"/>
              <a:t>2018/7/30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40D1567-993D-4A48-8957-95373534A5C2}" type="slidenum">
              <a:rPr lang="zh-CN" altLang="en-US" smtClean="0"/>
              <a:t>‹#›</a:t>
            </a:fld>
            <a:endParaRPr lang="zh-CN" altLang="en-US"/>
          </a:p>
        </p:txBody>
      </p:sp>
    </p:spTree>
    <p:extLst>
      <p:ext uri="{BB962C8B-B14F-4D97-AF65-F5344CB8AC3E}">
        <p14:creationId xmlns:p14="http://schemas.microsoft.com/office/powerpoint/2010/main" val="9794072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D78CB7DF-692C-4B0D-A779-6487DB63A4DC}" type="datetimeFigureOut">
              <a:rPr lang="zh-CN" altLang="en-US" smtClean="0"/>
              <a:t>2018/7/30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40D1567-993D-4A48-8957-95373534A5C2}" type="slidenum">
              <a:rPr lang="zh-CN" altLang="en-US" smtClean="0"/>
              <a:t>‹#›</a:t>
            </a:fld>
            <a:endParaRPr lang="zh-CN" altLang="en-US"/>
          </a:p>
        </p:txBody>
      </p:sp>
    </p:spTree>
    <p:extLst>
      <p:ext uri="{BB962C8B-B14F-4D97-AF65-F5344CB8AC3E}">
        <p14:creationId xmlns:p14="http://schemas.microsoft.com/office/powerpoint/2010/main" val="3714881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D78CB7DF-692C-4B0D-A779-6487DB63A4DC}" type="datetimeFigureOut">
              <a:rPr lang="zh-CN" altLang="en-US" smtClean="0"/>
              <a:t>2018/7/30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40D1567-993D-4A48-8957-95373534A5C2}" type="slidenum">
              <a:rPr lang="zh-CN" altLang="en-US" smtClean="0"/>
              <a:t>‹#›</a:t>
            </a:fld>
            <a:endParaRPr lang="zh-CN" altLang="en-US"/>
          </a:p>
        </p:txBody>
      </p:sp>
    </p:spTree>
    <p:extLst>
      <p:ext uri="{BB962C8B-B14F-4D97-AF65-F5344CB8AC3E}">
        <p14:creationId xmlns:p14="http://schemas.microsoft.com/office/powerpoint/2010/main" val="20485974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D78CB7DF-692C-4B0D-A779-6487DB63A4DC}" type="datetimeFigureOut">
              <a:rPr lang="zh-CN" altLang="en-US" smtClean="0"/>
              <a:t>2018/7/30</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C40D1567-993D-4A48-8957-95373534A5C2}" type="slidenum">
              <a:rPr lang="zh-CN" altLang="en-US" smtClean="0"/>
              <a:t>‹#›</a:t>
            </a:fld>
            <a:endParaRPr lang="zh-CN" altLang="en-US"/>
          </a:p>
        </p:txBody>
      </p:sp>
    </p:spTree>
    <p:extLst>
      <p:ext uri="{BB962C8B-B14F-4D97-AF65-F5344CB8AC3E}">
        <p14:creationId xmlns:p14="http://schemas.microsoft.com/office/powerpoint/2010/main" val="12847097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78CB7DF-692C-4B0D-A779-6487DB63A4DC}" type="datetimeFigureOut">
              <a:rPr lang="zh-CN" altLang="en-US" smtClean="0"/>
              <a:t>2018/7/30</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C40D1567-993D-4A48-8957-95373534A5C2}" type="slidenum">
              <a:rPr lang="zh-CN" altLang="en-US" smtClean="0"/>
              <a:t>‹#›</a:t>
            </a:fld>
            <a:endParaRPr lang="zh-CN" altLang="en-US"/>
          </a:p>
        </p:txBody>
      </p:sp>
    </p:spTree>
    <p:extLst>
      <p:ext uri="{BB962C8B-B14F-4D97-AF65-F5344CB8AC3E}">
        <p14:creationId xmlns:p14="http://schemas.microsoft.com/office/powerpoint/2010/main" val="25440703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78CB7DF-692C-4B0D-A779-6487DB63A4DC}" type="datetimeFigureOut">
              <a:rPr lang="zh-CN" altLang="en-US" smtClean="0"/>
              <a:t>2018/7/30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C40D1567-993D-4A48-8957-95373534A5C2}" type="slidenum">
              <a:rPr lang="zh-CN" altLang="en-US" smtClean="0"/>
              <a:t>‹#›</a:t>
            </a:fld>
            <a:endParaRPr lang="zh-CN" altLang="en-US"/>
          </a:p>
        </p:txBody>
      </p:sp>
    </p:spTree>
    <p:extLst>
      <p:ext uri="{BB962C8B-B14F-4D97-AF65-F5344CB8AC3E}">
        <p14:creationId xmlns:p14="http://schemas.microsoft.com/office/powerpoint/2010/main" val="29168991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78CB7DF-692C-4B0D-A779-6487DB63A4DC}" type="datetimeFigureOut">
              <a:rPr lang="zh-CN" altLang="en-US" smtClean="0"/>
              <a:t>2018/7/30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40D1567-993D-4A48-8957-95373534A5C2}" type="slidenum">
              <a:rPr lang="zh-CN" altLang="en-US" smtClean="0"/>
              <a:t>‹#›</a:t>
            </a:fld>
            <a:endParaRPr lang="zh-CN" altLang="en-US"/>
          </a:p>
        </p:txBody>
      </p:sp>
    </p:spTree>
    <p:extLst>
      <p:ext uri="{BB962C8B-B14F-4D97-AF65-F5344CB8AC3E}">
        <p14:creationId xmlns:p14="http://schemas.microsoft.com/office/powerpoint/2010/main" val="34332455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78CB7DF-692C-4B0D-A779-6487DB63A4DC}" type="datetimeFigureOut">
              <a:rPr lang="zh-CN" altLang="en-US" smtClean="0"/>
              <a:t>2018/7/30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40D1567-993D-4A48-8957-95373534A5C2}" type="slidenum">
              <a:rPr lang="zh-CN" altLang="en-US" smtClean="0"/>
              <a:t>‹#›</a:t>
            </a:fld>
            <a:endParaRPr lang="zh-CN" altLang="en-US"/>
          </a:p>
        </p:txBody>
      </p:sp>
    </p:spTree>
    <p:extLst>
      <p:ext uri="{BB962C8B-B14F-4D97-AF65-F5344CB8AC3E}">
        <p14:creationId xmlns:p14="http://schemas.microsoft.com/office/powerpoint/2010/main" val="7346351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78CB7DF-692C-4B0D-A779-6487DB63A4DC}" type="datetimeFigureOut">
              <a:rPr lang="zh-CN" altLang="en-US" smtClean="0"/>
              <a:t>2018/7/30</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40D1567-993D-4A48-8957-95373534A5C2}" type="slidenum">
              <a:rPr lang="zh-CN" altLang="en-US" smtClean="0"/>
              <a:t>‹#›</a:t>
            </a:fld>
            <a:endParaRPr lang="zh-CN" altLang="en-US"/>
          </a:p>
        </p:txBody>
      </p:sp>
    </p:spTree>
    <p:extLst>
      <p:ext uri="{BB962C8B-B14F-4D97-AF65-F5344CB8AC3E}">
        <p14:creationId xmlns:p14="http://schemas.microsoft.com/office/powerpoint/2010/main" val="37519075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tiff"/><Relationship Id="rId1" Type="http://schemas.openxmlformats.org/officeDocument/2006/relationships/slideLayout" Target="../slideLayouts/slideLayout12.xml"/><Relationship Id="rId4" Type="http://schemas.openxmlformats.org/officeDocument/2006/relationships/image" Target="../media/image15.png"/></Relationships>
</file>

<file path=ppt/slides/_rels/slide3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tiff"/><Relationship Id="rId1" Type="http://schemas.openxmlformats.org/officeDocument/2006/relationships/slideLayout" Target="../slideLayouts/slideLayout12.xml"/><Relationship Id="rId4" Type="http://schemas.openxmlformats.org/officeDocument/2006/relationships/image" Target="../media/image17.png"/></Relationships>
</file>

<file path=ppt/slides/_rels/slide39.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tiff"/><Relationship Id="rId1" Type="http://schemas.openxmlformats.org/officeDocument/2006/relationships/slideLayout" Target="../slideLayouts/slideLayout12.xml"/><Relationship Id="rId4" Type="http://schemas.openxmlformats.org/officeDocument/2006/relationships/image" Target="../media/image21.png"/></Relationships>
</file>

<file path=ppt/slides/_rels/slide4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9.xml"/><Relationship Id="rId1" Type="http://schemas.openxmlformats.org/officeDocument/2006/relationships/slideLayout" Target="../slideLayouts/slideLayout12.xml"/><Relationship Id="rId4" Type="http://schemas.openxmlformats.org/officeDocument/2006/relationships/image" Target="../media/image36.png"/></Relationships>
</file>

<file path=ppt/slides/_rels/slide6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tiff"/><Relationship Id="rId1" Type="http://schemas.openxmlformats.org/officeDocument/2006/relationships/slideLayout" Target="../slideLayouts/slideLayout12.xml"/><Relationship Id="rId4" Type="http://schemas.openxmlformats.org/officeDocument/2006/relationships/image" Target="../media/image38.png"/></Relationships>
</file>

<file path=ppt/slides/_rels/slide69.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7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7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7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7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7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7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8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8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8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8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12.xml"/><Relationship Id="rId6" Type="http://schemas.openxmlformats.org/officeDocument/2006/relationships/image" Target="../media/image3.tiff"/><Relationship Id="rId5" Type="http://schemas.openxmlformats.org/officeDocument/2006/relationships/image" Target="../media/image54.png"/><Relationship Id="rId4" Type="http://schemas.openxmlformats.org/officeDocument/2006/relationships/image" Target="../media/image53.png"/></Relationships>
</file>

<file path=ppt/slides/_rels/slide8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12.xml"/><Relationship Id="rId4" Type="http://schemas.openxmlformats.org/officeDocument/2006/relationships/image" Target="../media/image3.tiff"/></Relationships>
</file>

<file path=ppt/slides/_rels/slide85.xml.rels><?xml version="1.0" encoding="UTF-8" standalone="yes"?>
<Relationships xmlns="http://schemas.openxmlformats.org/package/2006/relationships"><Relationship Id="rId2" Type="http://schemas.openxmlformats.org/officeDocument/2006/relationships/image" Target="../media/image57.jpg"/><Relationship Id="rId1" Type="http://schemas.openxmlformats.org/officeDocument/2006/relationships/slideLayout" Target="../slideLayouts/slideLayout12.xml"/></Relationships>
</file>

<file path=ppt/slides/_rels/slide8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15" name="TextBox 100"/>
          <p:cNvSpPr txBox="1"/>
          <p:nvPr/>
        </p:nvSpPr>
        <p:spPr>
          <a:xfrm>
            <a:off x="5628904" y="5999559"/>
            <a:ext cx="6088425" cy="369338"/>
          </a:xfrm>
          <a:prstGeom prst="rect">
            <a:avLst/>
          </a:prstGeom>
          <a:noFill/>
        </p:spPr>
        <p:txBody>
          <a:bodyPr wrap="square" lIns="91445" tIns="45723" rIns="91445" bIns="45723" rtlCol="0">
            <a:spAutoFit/>
          </a:bodyPr>
          <a:lstStyle/>
          <a:p>
            <a:pPr defTabSz="914083"/>
            <a:r>
              <a:rPr lang="id-ID" b="1" i="1" dirty="0" err="1">
                <a:solidFill>
                  <a:srgbClr val="06080A"/>
                </a:solidFill>
                <a:latin typeface="仿宋" panose="02010609060101010101" pitchFamily="49" charset="-122"/>
                <a:ea typeface="仿宋" panose="02010609060101010101" pitchFamily="49" charset="-122"/>
                <a:cs typeface="+mn-ea"/>
                <a:sym typeface="+mn-lt"/>
              </a:rPr>
              <a:t>https</a:t>
            </a:r>
            <a:r>
              <a:rPr lang="id-ID" b="1" i="1" dirty="0">
                <a:solidFill>
                  <a:srgbClr val="06080A"/>
                </a:solidFill>
                <a:latin typeface="仿宋" panose="02010609060101010101" pitchFamily="49" charset="-122"/>
                <a:ea typeface="仿宋" panose="02010609060101010101" pitchFamily="49" charset="-122"/>
                <a:cs typeface="+mn-ea"/>
                <a:sym typeface="+mn-lt"/>
              </a:rPr>
              <a:t>://</a:t>
            </a:r>
            <a:r>
              <a:rPr lang="id-ID" b="1" i="1" dirty="0" err="1">
                <a:solidFill>
                  <a:srgbClr val="06080A"/>
                </a:solidFill>
                <a:latin typeface="仿宋" panose="02010609060101010101" pitchFamily="49" charset="-122"/>
                <a:ea typeface="仿宋" panose="02010609060101010101" pitchFamily="49" charset="-122"/>
                <a:cs typeface="+mn-ea"/>
                <a:sym typeface="+mn-lt"/>
              </a:rPr>
              <a:t>en.wikipedia.org</a:t>
            </a:r>
            <a:r>
              <a:rPr lang="id-ID" b="1" i="1" dirty="0">
                <a:solidFill>
                  <a:srgbClr val="06080A"/>
                </a:solidFill>
                <a:latin typeface="仿宋" panose="02010609060101010101" pitchFamily="49" charset="-122"/>
                <a:ea typeface="仿宋" panose="02010609060101010101" pitchFamily="49" charset="-122"/>
                <a:cs typeface="+mn-ea"/>
                <a:sym typeface="+mn-lt"/>
              </a:rPr>
              <a:t>/</a:t>
            </a:r>
            <a:r>
              <a:rPr lang="id-ID" b="1" i="1" dirty="0" err="1">
                <a:solidFill>
                  <a:srgbClr val="06080A"/>
                </a:solidFill>
                <a:latin typeface="仿宋" panose="02010609060101010101" pitchFamily="49" charset="-122"/>
                <a:ea typeface="仿宋" panose="02010609060101010101" pitchFamily="49" charset="-122"/>
                <a:cs typeface="+mn-ea"/>
                <a:sym typeface="+mn-lt"/>
              </a:rPr>
              <a:t>wiki</a:t>
            </a:r>
            <a:r>
              <a:rPr lang="id-ID" b="1" i="1" dirty="0">
                <a:solidFill>
                  <a:srgbClr val="06080A"/>
                </a:solidFill>
                <a:latin typeface="仿宋" panose="02010609060101010101" pitchFamily="49" charset="-122"/>
                <a:ea typeface="仿宋" panose="02010609060101010101" pitchFamily="49" charset="-122"/>
                <a:cs typeface="+mn-ea"/>
                <a:sym typeface="+mn-lt"/>
              </a:rPr>
              <a:t>/</a:t>
            </a:r>
            <a:r>
              <a:rPr lang="id-ID" b="1" i="1" dirty="0" err="1">
                <a:solidFill>
                  <a:srgbClr val="06080A"/>
                </a:solidFill>
                <a:latin typeface="仿宋" panose="02010609060101010101" pitchFamily="49" charset="-122"/>
                <a:ea typeface="仿宋" panose="02010609060101010101" pitchFamily="49" charset="-122"/>
                <a:cs typeface="+mn-ea"/>
                <a:sym typeface="+mn-lt"/>
              </a:rPr>
              <a:t>Thread</a:t>
            </a:r>
            <a:r>
              <a:rPr lang="id-ID" b="1" i="1" dirty="0">
                <a:solidFill>
                  <a:srgbClr val="06080A"/>
                </a:solidFill>
                <a:latin typeface="仿宋" panose="02010609060101010101" pitchFamily="49" charset="-122"/>
                <a:ea typeface="仿宋" panose="02010609060101010101" pitchFamily="49" charset="-122"/>
                <a:cs typeface="+mn-ea"/>
                <a:sym typeface="+mn-lt"/>
              </a:rPr>
              <a:t>_(</a:t>
            </a:r>
            <a:r>
              <a:rPr lang="id-ID" b="1" i="1" dirty="0" err="1">
                <a:solidFill>
                  <a:srgbClr val="06080A"/>
                </a:solidFill>
                <a:latin typeface="仿宋" panose="02010609060101010101" pitchFamily="49" charset="-122"/>
                <a:ea typeface="仿宋" panose="02010609060101010101" pitchFamily="49" charset="-122"/>
                <a:cs typeface="+mn-ea"/>
                <a:sym typeface="+mn-lt"/>
              </a:rPr>
              <a:t>computing</a:t>
            </a:r>
            <a:r>
              <a:rPr lang="id-ID" b="1" i="1" dirty="0">
                <a:solidFill>
                  <a:srgbClr val="06080A"/>
                </a:solidFill>
                <a:latin typeface="仿宋" panose="02010609060101010101" pitchFamily="49" charset="-122"/>
                <a:ea typeface="仿宋" panose="02010609060101010101" pitchFamily="49" charset="-122"/>
                <a:cs typeface="+mn-ea"/>
                <a:sym typeface="+mn-lt"/>
              </a:rPr>
              <a:t>)</a:t>
            </a:r>
          </a:p>
        </p:txBody>
      </p:sp>
      <p:pic>
        <p:nvPicPr>
          <p:cNvPr id="5" name="图片 4"/>
          <p:cNvPicPr>
            <a:picLocks noChangeAspect="1"/>
          </p:cNvPicPr>
          <p:nvPr/>
        </p:nvPicPr>
        <p:blipFill>
          <a:blip r:embed="rId2"/>
          <a:stretch>
            <a:fillRect/>
          </a:stretch>
        </p:blipFill>
        <p:spPr>
          <a:xfrm>
            <a:off x="1013989" y="5639317"/>
            <a:ext cx="740525" cy="729741"/>
          </a:xfrm>
          <a:prstGeom prst="rect">
            <a:avLst/>
          </a:prstGeom>
        </p:spPr>
      </p:pic>
      <p:sp>
        <p:nvSpPr>
          <p:cNvPr id="17" name="TextBox 100"/>
          <p:cNvSpPr txBox="1"/>
          <p:nvPr/>
        </p:nvSpPr>
        <p:spPr>
          <a:xfrm>
            <a:off x="1550881" y="5999559"/>
            <a:ext cx="938826" cy="338560"/>
          </a:xfrm>
          <a:prstGeom prst="rect">
            <a:avLst/>
          </a:prstGeom>
          <a:noFill/>
        </p:spPr>
        <p:txBody>
          <a:bodyPr wrap="square" lIns="91445" tIns="45723" rIns="91445" bIns="45723" rtlCol="0">
            <a:spAutoFit/>
          </a:bodyPr>
          <a:lstStyle/>
          <a:p>
            <a:pPr defTabSz="914083"/>
            <a:r>
              <a:rPr lang="id-ID" sz="1600" b="1" i="1" dirty="0">
                <a:solidFill>
                  <a:srgbClr val="06080A"/>
                </a:solidFill>
                <a:latin typeface="仿宋" panose="02010609060101010101" pitchFamily="49" charset="-122"/>
                <a:ea typeface="仿宋" panose="02010609060101010101" pitchFamily="49" charset="-122"/>
                <a:cs typeface="+mn-ea"/>
                <a:sym typeface="+mn-lt"/>
              </a:rPr>
              <a:t>Harry</a:t>
            </a:r>
            <a:endParaRPr lang="id-ID" b="1" i="1" dirty="0">
              <a:solidFill>
                <a:srgbClr val="06080A"/>
              </a:solidFill>
              <a:latin typeface="仿宋" panose="02010609060101010101" pitchFamily="49" charset="-122"/>
              <a:ea typeface="仿宋" panose="02010609060101010101" pitchFamily="49" charset="-122"/>
              <a:cs typeface="+mn-ea"/>
              <a:sym typeface="+mn-lt"/>
            </a:endParaRPr>
          </a:p>
        </p:txBody>
      </p:sp>
      <p:pic>
        <p:nvPicPr>
          <p:cNvPr id="2" name="图片 1">
            <a:extLst>
              <a:ext uri="{FF2B5EF4-FFF2-40B4-BE49-F238E27FC236}">
                <a16:creationId xmlns:a16="http://schemas.microsoft.com/office/drawing/2014/main" id="{D6209563-2F32-024C-A1C6-A1FC32CE92B9}"/>
              </a:ext>
            </a:extLst>
          </p:cNvPr>
          <p:cNvPicPr>
            <a:picLocks noChangeAspect="1"/>
          </p:cNvPicPr>
          <p:nvPr/>
        </p:nvPicPr>
        <p:blipFill>
          <a:blip r:embed="rId3"/>
          <a:stretch>
            <a:fillRect/>
          </a:stretch>
        </p:blipFill>
        <p:spPr>
          <a:xfrm>
            <a:off x="3120077" y="878774"/>
            <a:ext cx="5358905" cy="4011523"/>
          </a:xfrm>
          <a:prstGeom prst="rect">
            <a:avLst/>
          </a:prstGeom>
        </p:spPr>
      </p:pic>
    </p:spTree>
    <p:extLst>
      <p:ext uri="{BB962C8B-B14F-4D97-AF65-F5344CB8AC3E}">
        <p14:creationId xmlns:p14="http://schemas.microsoft.com/office/powerpoint/2010/main" val="4072470020"/>
      </p:ext>
    </p:extLst>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zh-CN" altLang="en-US" sz="2800" b="1" dirty="0">
                <a:solidFill>
                  <a:srgbClr val="7030A0"/>
                </a:solidFill>
                <a:latin typeface="仿宋" panose="02010609060101010101" pitchFamily="49" charset="-122"/>
                <a:ea typeface="仿宋" panose="02010609060101010101" pitchFamily="49" charset="-122"/>
                <a:cs typeface="+mn-ea"/>
                <a:sym typeface="+mn-lt"/>
              </a:rPr>
              <a:t>（</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3</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）有条件的线程安全（相对线程安全）</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sp>
        <p:nvSpPr>
          <p:cNvPr id="7" name="Text Box 49">
            <a:extLst>
              <a:ext uri="{FF2B5EF4-FFF2-40B4-BE49-F238E27FC236}">
                <a16:creationId xmlns:a16="http://schemas.microsoft.com/office/drawing/2014/main" id="{84F04E6A-E047-1D44-994F-0FE2B24B3B47}"/>
              </a:ext>
            </a:extLst>
          </p:cNvPr>
          <p:cNvSpPr txBox="1">
            <a:spLocks noChangeArrowheads="1"/>
          </p:cNvSpPr>
          <p:nvPr/>
        </p:nvSpPr>
        <p:spPr bwMode="gray">
          <a:xfrm>
            <a:off x="265176" y="1361151"/>
            <a:ext cx="11548753" cy="48320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zh-Hans" altLang="en-US" sz="2800" b="1" dirty="0">
                <a:latin typeface="FangSong" panose="02010609060101010101" pitchFamily="49" charset="-122"/>
                <a:ea typeface="FangSong" panose="02010609060101010101" pitchFamily="49" charset="-122"/>
              </a:rPr>
              <a:t>    </a:t>
            </a:r>
            <a:r>
              <a:rPr lang="zh-CN" altLang="en-US" sz="2800" b="1" dirty="0">
                <a:solidFill>
                  <a:srgbClr val="FF0000"/>
                </a:solidFill>
                <a:latin typeface="FangSong" panose="02010609060101010101" pitchFamily="49" charset="-122"/>
                <a:ea typeface="FangSong" panose="02010609060101010101" pitchFamily="49" charset="-122"/>
              </a:rPr>
              <a:t>有条件的线程安全类对于单独的操作可以是线程安全的，但是某些操作序列可能需要外部同步。</a:t>
            </a:r>
            <a:r>
              <a:rPr lang="zh-CN" altLang="en-US" sz="2800" b="1" dirty="0">
                <a:latin typeface="FangSong" panose="02010609060101010101" pitchFamily="49" charset="-122"/>
                <a:ea typeface="FangSong" panose="02010609060101010101" pitchFamily="49" charset="-122"/>
              </a:rPr>
              <a:t>条件线程安全的最常见的例子是遍历由 </a:t>
            </a:r>
            <a:r>
              <a:rPr lang="en-US" altLang="zh-Hans" sz="2800" b="1" dirty="0" err="1">
                <a:latin typeface="FangSong" panose="02010609060101010101" pitchFamily="49" charset="-122"/>
                <a:ea typeface="FangSong" panose="02010609060101010101" pitchFamily="49" charset="-122"/>
              </a:rPr>
              <a:t>Hashtable</a:t>
            </a:r>
            <a:r>
              <a:rPr lang="en-US" altLang="zh-Hans" sz="2800" b="1" dirty="0">
                <a:latin typeface="FangSong" panose="02010609060101010101" pitchFamily="49" charset="-122"/>
                <a:ea typeface="FangSong" panose="02010609060101010101" pitchFamily="49" charset="-122"/>
              </a:rPr>
              <a:t> </a:t>
            </a:r>
            <a:r>
              <a:rPr lang="zh-CN" altLang="en-US" sz="2800" b="1" dirty="0">
                <a:latin typeface="FangSong" panose="02010609060101010101" pitchFamily="49" charset="-122"/>
                <a:ea typeface="FangSong" panose="02010609060101010101" pitchFamily="49" charset="-122"/>
              </a:rPr>
              <a:t>或者 </a:t>
            </a:r>
            <a:r>
              <a:rPr lang="en-US" altLang="zh-Hans" sz="2800" b="1" dirty="0">
                <a:latin typeface="FangSong" panose="02010609060101010101" pitchFamily="49" charset="-122"/>
                <a:ea typeface="FangSong" panose="02010609060101010101" pitchFamily="49" charset="-122"/>
              </a:rPr>
              <a:t>Vector </a:t>
            </a:r>
            <a:r>
              <a:rPr lang="zh-CN" altLang="en-US" sz="2800" b="1" dirty="0">
                <a:latin typeface="FangSong" panose="02010609060101010101" pitchFamily="49" charset="-122"/>
                <a:ea typeface="FangSong" panose="02010609060101010101" pitchFamily="49" charset="-122"/>
              </a:rPr>
              <a:t>或者返回的迭代器</a:t>
            </a:r>
            <a:r>
              <a:rPr lang="en-US" altLang="zh-CN" sz="2800" b="1" dirty="0">
                <a:latin typeface="FangSong" panose="02010609060101010101" pitchFamily="49" charset="-122"/>
                <a:ea typeface="FangSong" panose="02010609060101010101" pitchFamily="49" charset="-122"/>
              </a:rPr>
              <a:t>——</a:t>
            </a:r>
            <a:r>
              <a:rPr lang="zh-CN" altLang="en-US" sz="2800" b="1" dirty="0">
                <a:latin typeface="FangSong" panose="02010609060101010101" pitchFamily="49" charset="-122"/>
                <a:ea typeface="FangSong" panose="02010609060101010101" pitchFamily="49" charset="-122"/>
              </a:rPr>
              <a:t>由这些类返回的 </a:t>
            </a:r>
            <a:r>
              <a:rPr lang="en-US" altLang="zh-Hans" sz="2800" b="1" dirty="0">
                <a:latin typeface="FangSong" panose="02010609060101010101" pitchFamily="49" charset="-122"/>
                <a:ea typeface="FangSong" panose="02010609060101010101" pitchFamily="49" charset="-122"/>
              </a:rPr>
              <a:t>fail-fast </a:t>
            </a:r>
            <a:r>
              <a:rPr lang="zh-CN" altLang="en-US" sz="2800" b="1" dirty="0">
                <a:latin typeface="FangSong" panose="02010609060101010101" pitchFamily="49" charset="-122"/>
                <a:ea typeface="FangSong" panose="02010609060101010101" pitchFamily="49" charset="-122"/>
              </a:rPr>
              <a:t>迭代器假定在迭代器进行遍历的时候底层集合不会有变化。为了保证其他线程不会在遍历的时候改变集合，进行迭代的线程应该确保它是独占性地访问集合以实现遍历的完整性。通常，独占性的访问是由对锁的同步保证的</a:t>
            </a:r>
            <a:r>
              <a:rPr lang="en-US" altLang="zh-CN" sz="2800" b="1" dirty="0">
                <a:latin typeface="FangSong" panose="02010609060101010101" pitchFamily="49" charset="-122"/>
                <a:ea typeface="FangSong" panose="02010609060101010101" pitchFamily="49" charset="-122"/>
              </a:rPr>
              <a:t>——</a:t>
            </a:r>
            <a:r>
              <a:rPr lang="zh-CN" altLang="en-US" sz="2800" b="1" dirty="0">
                <a:latin typeface="FangSong" panose="02010609060101010101" pitchFamily="49" charset="-122"/>
                <a:ea typeface="FangSong" panose="02010609060101010101" pitchFamily="49" charset="-122"/>
              </a:rPr>
              <a:t>并且类的文档应该说明是哪个锁</a:t>
            </a:r>
            <a:r>
              <a:rPr lang="en-US" altLang="zh-CN" sz="2800" b="1" dirty="0">
                <a:latin typeface="FangSong" panose="02010609060101010101" pitchFamily="49" charset="-122"/>
                <a:ea typeface="FangSong" panose="02010609060101010101" pitchFamily="49" charset="-122"/>
              </a:rPr>
              <a:t>(</a:t>
            </a:r>
            <a:r>
              <a:rPr lang="zh-CN" altLang="en-US" sz="2800" b="1" dirty="0">
                <a:latin typeface="FangSong" panose="02010609060101010101" pitchFamily="49" charset="-122"/>
                <a:ea typeface="FangSong" panose="02010609060101010101" pitchFamily="49" charset="-122"/>
              </a:rPr>
              <a:t>通常是对象的内部监视器</a:t>
            </a:r>
            <a:r>
              <a:rPr lang="en-US" altLang="zh-CN" sz="2800" b="1" dirty="0">
                <a:latin typeface="FangSong" panose="02010609060101010101" pitchFamily="49" charset="-122"/>
                <a:ea typeface="FangSong" panose="02010609060101010101" pitchFamily="49" charset="-122"/>
              </a:rPr>
              <a:t>(</a:t>
            </a:r>
            <a:r>
              <a:rPr lang="en-US" altLang="zh-Hans" sz="2800" b="1" dirty="0">
                <a:latin typeface="FangSong" panose="02010609060101010101" pitchFamily="49" charset="-122"/>
                <a:ea typeface="FangSong" panose="02010609060101010101" pitchFamily="49" charset="-122"/>
              </a:rPr>
              <a:t>intrinsic monitor))</a:t>
            </a:r>
            <a:r>
              <a:rPr lang="zh-Hans" altLang="en-US" sz="2800" b="1" dirty="0">
                <a:latin typeface="FangSong" panose="02010609060101010101" pitchFamily="49" charset="-122"/>
                <a:ea typeface="FangSong" panose="02010609060101010101" pitchFamily="49" charset="-122"/>
              </a:rPr>
              <a:t>。</a:t>
            </a:r>
          </a:p>
          <a:p>
            <a:r>
              <a:rPr lang="zh-Hans" altLang="en-US" sz="2800" b="1" dirty="0">
                <a:latin typeface="FangSong" panose="02010609060101010101" pitchFamily="49" charset="-122"/>
                <a:ea typeface="FangSong" panose="02010609060101010101" pitchFamily="49" charset="-122"/>
              </a:rPr>
              <a:t>    </a:t>
            </a:r>
            <a:r>
              <a:rPr lang="zh-CN" altLang="en-US" sz="2800" b="1" dirty="0">
                <a:latin typeface="FangSong" panose="02010609060101010101" pitchFamily="49" charset="-122"/>
                <a:ea typeface="FangSong" panose="02010609060101010101" pitchFamily="49" charset="-122"/>
              </a:rPr>
              <a:t>如果对一个有条件线程安全类进行记录，那么您应该不仅要记录它是有条件线程安全的，而且还要记录必须防止哪些操作序列的并发访问。用户可以合理地假设其他操作序列不需要任何额外的同步。</a:t>
            </a:r>
            <a:endParaRPr lang="en-US" altLang="zh-CN" sz="2800" b="1" i="1" dirty="0">
              <a:latin typeface="FangSong" panose="02010609060101010101" pitchFamily="49" charset="-122"/>
              <a:ea typeface="FangSong" panose="02010609060101010101" pitchFamily="49" charset="-122"/>
            </a:endParaRPr>
          </a:p>
        </p:txBody>
      </p:sp>
    </p:spTree>
    <p:extLst>
      <p:ext uri="{BB962C8B-B14F-4D97-AF65-F5344CB8AC3E}">
        <p14:creationId xmlns:p14="http://schemas.microsoft.com/office/powerpoint/2010/main" val="2592523745"/>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zh-CN" altLang="en-US" sz="2800" b="1" dirty="0">
                <a:solidFill>
                  <a:srgbClr val="7030A0"/>
                </a:solidFill>
                <a:latin typeface="仿宋" panose="02010609060101010101" pitchFamily="49" charset="-122"/>
                <a:ea typeface="仿宋" panose="02010609060101010101" pitchFamily="49" charset="-122"/>
                <a:cs typeface="+mn-ea"/>
                <a:sym typeface="+mn-lt"/>
              </a:rPr>
              <a:t>（</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4</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）线程兼容</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3"/>
          <a:stretch>
            <a:fillRect/>
          </a:stretch>
        </p:blipFill>
        <p:spPr>
          <a:xfrm>
            <a:off x="265176" y="328467"/>
            <a:ext cx="1378622" cy="697234"/>
          </a:xfrm>
          <a:prstGeom prst="rect">
            <a:avLst/>
          </a:prstGeom>
        </p:spPr>
      </p:pic>
      <p:sp>
        <p:nvSpPr>
          <p:cNvPr id="7" name="Text Box 49">
            <a:extLst>
              <a:ext uri="{FF2B5EF4-FFF2-40B4-BE49-F238E27FC236}">
                <a16:creationId xmlns:a16="http://schemas.microsoft.com/office/drawing/2014/main" id="{84F04E6A-E047-1D44-994F-0FE2B24B3B47}"/>
              </a:ext>
            </a:extLst>
          </p:cNvPr>
          <p:cNvSpPr txBox="1">
            <a:spLocks noChangeArrowheads="1"/>
          </p:cNvSpPr>
          <p:nvPr/>
        </p:nvSpPr>
        <p:spPr bwMode="gray">
          <a:xfrm>
            <a:off x="265176" y="1361151"/>
            <a:ext cx="11548753" cy="48320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zh-Hans" altLang="en-US" sz="2800" b="1" dirty="0">
                <a:latin typeface="FangSong" panose="02010609060101010101" pitchFamily="49" charset="-122"/>
                <a:ea typeface="FangSong" panose="02010609060101010101" pitchFamily="49" charset="-122"/>
              </a:rPr>
              <a:t>    </a:t>
            </a:r>
            <a:r>
              <a:rPr lang="zh-CN" altLang="en-US" sz="2800" b="1" dirty="0">
                <a:solidFill>
                  <a:srgbClr val="FF0000"/>
                </a:solidFill>
                <a:latin typeface="FangSong" panose="02010609060101010101" pitchFamily="49" charset="-122"/>
                <a:ea typeface="FangSong" panose="02010609060101010101" pitchFamily="49" charset="-122"/>
              </a:rPr>
              <a:t>线程兼容类不是线程安全的，但是可以通过正确使用同步而在并发环境中安全地使用</a:t>
            </a:r>
            <a:r>
              <a:rPr lang="zh-CN" altLang="en-US" sz="2800" b="1" dirty="0">
                <a:latin typeface="FangSong" panose="02010609060101010101" pitchFamily="49" charset="-122"/>
                <a:ea typeface="FangSong" panose="02010609060101010101" pitchFamily="49" charset="-122"/>
              </a:rPr>
              <a:t>。这可能意味着用一个</a:t>
            </a:r>
            <a:r>
              <a:rPr lang="en-US" altLang="zh-Hans" sz="2800" b="1" dirty="0">
                <a:latin typeface="FangSong" panose="02010609060101010101" pitchFamily="49" charset="-122"/>
                <a:ea typeface="FangSong" panose="02010609060101010101" pitchFamily="49" charset="-122"/>
              </a:rPr>
              <a:t>synchronized </a:t>
            </a:r>
            <a:r>
              <a:rPr lang="zh-CN" altLang="en-US" sz="2800" b="1" dirty="0">
                <a:latin typeface="FangSong" panose="02010609060101010101" pitchFamily="49" charset="-122"/>
                <a:ea typeface="FangSong" panose="02010609060101010101" pitchFamily="49" charset="-122"/>
              </a:rPr>
              <a:t>块包围每一个方法调用，或者创建一个包装器对象，其中每一个方法都是同步的</a:t>
            </a:r>
            <a:r>
              <a:rPr lang="en-US" altLang="zh-CN" sz="2800" b="1" dirty="0">
                <a:latin typeface="FangSong" panose="02010609060101010101" pitchFamily="49" charset="-122"/>
                <a:ea typeface="FangSong" panose="02010609060101010101" pitchFamily="49" charset="-122"/>
              </a:rPr>
              <a:t>(</a:t>
            </a:r>
            <a:r>
              <a:rPr lang="zh-CN" altLang="en-US" sz="2800" b="1" dirty="0">
                <a:latin typeface="FangSong" panose="02010609060101010101" pitchFamily="49" charset="-122"/>
                <a:ea typeface="FangSong" panose="02010609060101010101" pitchFamily="49" charset="-122"/>
              </a:rPr>
              <a:t>就像 </a:t>
            </a:r>
            <a:r>
              <a:rPr lang="en-US" altLang="zh-Hans" sz="2800" b="1" dirty="0" err="1">
                <a:latin typeface="FangSong" panose="02010609060101010101" pitchFamily="49" charset="-122"/>
                <a:ea typeface="FangSong" panose="02010609060101010101" pitchFamily="49" charset="-122"/>
              </a:rPr>
              <a:t>Collections.synchronizedList</a:t>
            </a:r>
            <a:r>
              <a:rPr lang="en-US" altLang="zh-Hans" sz="2800" b="1" dirty="0">
                <a:latin typeface="FangSong" panose="02010609060101010101" pitchFamily="49" charset="-122"/>
                <a:ea typeface="FangSong" panose="02010609060101010101" pitchFamily="49" charset="-122"/>
              </a:rPr>
              <a:t>() </a:t>
            </a:r>
            <a:r>
              <a:rPr lang="zh-CN" altLang="en-US" sz="2800" b="1" dirty="0">
                <a:latin typeface="FangSong" panose="02010609060101010101" pitchFamily="49" charset="-122"/>
                <a:ea typeface="FangSong" panose="02010609060101010101" pitchFamily="49" charset="-122"/>
              </a:rPr>
              <a:t>一样</a:t>
            </a:r>
            <a:r>
              <a:rPr lang="en-US" altLang="zh-CN" sz="2800" b="1" dirty="0">
                <a:latin typeface="FangSong" panose="02010609060101010101" pitchFamily="49" charset="-122"/>
                <a:ea typeface="FangSong" panose="02010609060101010101" pitchFamily="49" charset="-122"/>
              </a:rPr>
              <a:t>)</a:t>
            </a:r>
            <a:r>
              <a:rPr lang="zh-CN" altLang="en-US" sz="2800" b="1" dirty="0">
                <a:latin typeface="FangSong" panose="02010609060101010101" pitchFamily="49" charset="-122"/>
                <a:ea typeface="FangSong" panose="02010609060101010101" pitchFamily="49" charset="-122"/>
              </a:rPr>
              <a:t>。也可能意味着用</a:t>
            </a:r>
            <a:r>
              <a:rPr lang="en-US" altLang="zh-Hans" sz="2800" b="1" dirty="0">
                <a:latin typeface="FangSong" panose="02010609060101010101" pitchFamily="49" charset="-122"/>
                <a:ea typeface="FangSong" panose="02010609060101010101" pitchFamily="49" charset="-122"/>
              </a:rPr>
              <a:t>synchronized </a:t>
            </a:r>
            <a:r>
              <a:rPr lang="zh-CN" altLang="en-US" sz="2800" b="1" dirty="0">
                <a:latin typeface="FangSong" panose="02010609060101010101" pitchFamily="49" charset="-122"/>
                <a:ea typeface="FangSong" panose="02010609060101010101" pitchFamily="49" charset="-122"/>
              </a:rPr>
              <a:t>块包围某些操作序列。为了最大程度地利用线程兼容类，如果所有调用都使用同一个块，那么就不应该要求调用者对该块同步。这样做会使线程兼容的对象作为变量实例包含在其他线程安全的对象中，从而可以利用其所有者对象的同步。</a:t>
            </a:r>
          </a:p>
          <a:p>
            <a:r>
              <a:rPr lang="zh-Hans" altLang="en-US" sz="2800" b="1" dirty="0">
                <a:latin typeface="FangSong" panose="02010609060101010101" pitchFamily="49" charset="-122"/>
                <a:ea typeface="FangSong" panose="02010609060101010101" pitchFamily="49" charset="-122"/>
              </a:rPr>
              <a:t>    </a:t>
            </a:r>
            <a:r>
              <a:rPr lang="zh-CN" altLang="en-US" sz="2800" b="1" dirty="0">
                <a:latin typeface="FangSong" panose="02010609060101010101" pitchFamily="49" charset="-122"/>
                <a:ea typeface="FangSong" panose="02010609060101010101" pitchFamily="49" charset="-122"/>
              </a:rPr>
              <a:t>许多常见的类是线程兼容的，如集合类 </a:t>
            </a:r>
            <a:r>
              <a:rPr lang="en-US" altLang="zh-Hans" sz="2800" b="1" dirty="0" err="1">
                <a:latin typeface="FangSong" panose="02010609060101010101" pitchFamily="49" charset="-122"/>
                <a:ea typeface="FangSong" panose="02010609060101010101" pitchFamily="49" charset="-122"/>
              </a:rPr>
              <a:t>ArrayList</a:t>
            </a:r>
            <a:r>
              <a:rPr lang="en-US" altLang="zh-Hans" sz="2800" b="1" dirty="0">
                <a:latin typeface="FangSong" panose="02010609060101010101" pitchFamily="49" charset="-122"/>
                <a:ea typeface="FangSong" panose="02010609060101010101" pitchFamily="49" charset="-122"/>
              </a:rPr>
              <a:t> </a:t>
            </a:r>
            <a:r>
              <a:rPr lang="zh-CN" altLang="en-US" sz="2800" b="1" dirty="0">
                <a:latin typeface="FangSong" panose="02010609060101010101" pitchFamily="49" charset="-122"/>
                <a:ea typeface="FangSong" panose="02010609060101010101" pitchFamily="49" charset="-122"/>
              </a:rPr>
              <a:t>和 </a:t>
            </a:r>
            <a:r>
              <a:rPr lang="en-US" altLang="zh-Hans" sz="2800" b="1" dirty="0" err="1">
                <a:latin typeface="FangSong" panose="02010609060101010101" pitchFamily="49" charset="-122"/>
                <a:ea typeface="FangSong" panose="02010609060101010101" pitchFamily="49" charset="-122"/>
              </a:rPr>
              <a:t>HashMap</a:t>
            </a:r>
            <a:r>
              <a:rPr lang="en-US" altLang="zh-Hans" sz="2800" b="1" dirty="0">
                <a:latin typeface="FangSong" panose="02010609060101010101" pitchFamily="49" charset="-122"/>
                <a:ea typeface="FangSong" panose="02010609060101010101" pitchFamily="49" charset="-122"/>
              </a:rPr>
              <a:t> </a:t>
            </a:r>
            <a:r>
              <a:rPr lang="zh-Hans" altLang="en-US" sz="2800" b="1" dirty="0">
                <a:latin typeface="FangSong" panose="02010609060101010101" pitchFamily="49" charset="-122"/>
                <a:ea typeface="FangSong" panose="02010609060101010101" pitchFamily="49" charset="-122"/>
              </a:rPr>
              <a:t>、</a:t>
            </a:r>
            <a:r>
              <a:rPr lang="en-US" altLang="zh-Hans" sz="2800" b="1" dirty="0" err="1">
                <a:latin typeface="FangSong" panose="02010609060101010101" pitchFamily="49" charset="-122"/>
                <a:ea typeface="FangSong" panose="02010609060101010101" pitchFamily="49" charset="-122"/>
              </a:rPr>
              <a:t>java.text.SimpleDateFormat</a:t>
            </a:r>
            <a:r>
              <a:rPr lang="en-US" altLang="zh-Hans" sz="2800" b="1" dirty="0">
                <a:latin typeface="FangSong" panose="02010609060101010101" pitchFamily="49" charset="-122"/>
                <a:ea typeface="FangSong" panose="02010609060101010101" pitchFamily="49" charset="-122"/>
              </a:rPr>
              <a:t> </a:t>
            </a:r>
            <a:r>
              <a:rPr lang="zh-Hans" altLang="en-US" sz="2800" b="1" dirty="0">
                <a:latin typeface="FangSong" panose="02010609060101010101" pitchFamily="49" charset="-122"/>
                <a:ea typeface="FangSong" panose="02010609060101010101" pitchFamily="49" charset="-122"/>
              </a:rPr>
              <a:t>、</a:t>
            </a:r>
            <a:r>
              <a:rPr lang="zh-CN" altLang="en-US" sz="2800" b="1" dirty="0">
                <a:latin typeface="FangSong" panose="02010609060101010101" pitchFamily="49" charset="-122"/>
                <a:ea typeface="FangSong" panose="02010609060101010101" pitchFamily="49" charset="-122"/>
              </a:rPr>
              <a:t>或者 </a:t>
            </a:r>
            <a:r>
              <a:rPr lang="en-US" altLang="zh-Hans" sz="2800" b="1" dirty="0">
                <a:latin typeface="FangSong" panose="02010609060101010101" pitchFamily="49" charset="-122"/>
                <a:ea typeface="FangSong" panose="02010609060101010101" pitchFamily="49" charset="-122"/>
              </a:rPr>
              <a:t>JDBC </a:t>
            </a:r>
            <a:r>
              <a:rPr lang="zh-CN" altLang="en-US" sz="2800" b="1" dirty="0">
                <a:latin typeface="FangSong" panose="02010609060101010101" pitchFamily="49" charset="-122"/>
                <a:ea typeface="FangSong" panose="02010609060101010101" pitchFamily="49" charset="-122"/>
              </a:rPr>
              <a:t>类 </a:t>
            </a:r>
            <a:r>
              <a:rPr lang="en-US" altLang="zh-Hans" sz="2800" b="1" dirty="0">
                <a:latin typeface="FangSong" panose="02010609060101010101" pitchFamily="49" charset="-122"/>
                <a:ea typeface="FangSong" panose="02010609060101010101" pitchFamily="49" charset="-122"/>
              </a:rPr>
              <a:t>Connection </a:t>
            </a:r>
            <a:r>
              <a:rPr lang="zh-CN" altLang="en-US" sz="2800" b="1" dirty="0">
                <a:latin typeface="FangSong" panose="02010609060101010101" pitchFamily="49" charset="-122"/>
                <a:ea typeface="FangSong" panose="02010609060101010101" pitchFamily="49" charset="-122"/>
              </a:rPr>
              <a:t>和 </a:t>
            </a:r>
            <a:r>
              <a:rPr lang="en-US" altLang="zh-Hans" sz="2800" b="1" dirty="0" err="1">
                <a:latin typeface="FangSong" panose="02010609060101010101" pitchFamily="49" charset="-122"/>
                <a:ea typeface="FangSong" panose="02010609060101010101" pitchFamily="49" charset="-122"/>
              </a:rPr>
              <a:t>ResultSet</a:t>
            </a:r>
            <a:r>
              <a:rPr lang="en-US" altLang="zh-Hans" sz="2800" b="1" dirty="0">
                <a:latin typeface="FangSong" panose="02010609060101010101" pitchFamily="49" charset="-122"/>
                <a:ea typeface="FangSong" panose="02010609060101010101" pitchFamily="49" charset="-122"/>
              </a:rPr>
              <a:t> </a:t>
            </a:r>
            <a:r>
              <a:rPr lang="zh-Hans" altLang="en-US" sz="2800" b="1" dirty="0">
                <a:latin typeface="FangSong" panose="02010609060101010101" pitchFamily="49" charset="-122"/>
                <a:ea typeface="FangSong" panose="02010609060101010101" pitchFamily="49" charset="-122"/>
              </a:rPr>
              <a:t>。</a:t>
            </a:r>
            <a:endParaRPr lang="en-US" altLang="zh-CN" sz="2800" b="1" i="1" dirty="0">
              <a:latin typeface="FangSong" panose="02010609060101010101" pitchFamily="49" charset="-122"/>
              <a:ea typeface="FangSong" panose="02010609060101010101" pitchFamily="49" charset="-122"/>
            </a:endParaRPr>
          </a:p>
        </p:txBody>
      </p:sp>
    </p:spTree>
    <p:extLst>
      <p:ext uri="{BB962C8B-B14F-4D97-AF65-F5344CB8AC3E}">
        <p14:creationId xmlns:p14="http://schemas.microsoft.com/office/powerpoint/2010/main" val="476335249"/>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zh-CN" altLang="en-US" sz="2800" b="1" dirty="0">
                <a:solidFill>
                  <a:srgbClr val="7030A0"/>
                </a:solidFill>
                <a:latin typeface="仿宋" panose="02010609060101010101" pitchFamily="49" charset="-122"/>
                <a:ea typeface="仿宋" panose="02010609060101010101" pitchFamily="49" charset="-122"/>
                <a:cs typeface="+mn-ea"/>
                <a:sym typeface="+mn-lt"/>
              </a:rPr>
              <a:t>（</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5</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）线程对立</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3"/>
          <a:stretch>
            <a:fillRect/>
          </a:stretch>
        </p:blipFill>
        <p:spPr>
          <a:xfrm>
            <a:off x="265176" y="328467"/>
            <a:ext cx="1378622" cy="697234"/>
          </a:xfrm>
          <a:prstGeom prst="rect">
            <a:avLst/>
          </a:prstGeom>
        </p:spPr>
      </p:pic>
      <p:sp>
        <p:nvSpPr>
          <p:cNvPr id="7" name="Text Box 49">
            <a:extLst>
              <a:ext uri="{FF2B5EF4-FFF2-40B4-BE49-F238E27FC236}">
                <a16:creationId xmlns:a16="http://schemas.microsoft.com/office/drawing/2014/main" id="{84F04E6A-E047-1D44-994F-0FE2B24B3B47}"/>
              </a:ext>
            </a:extLst>
          </p:cNvPr>
          <p:cNvSpPr txBox="1">
            <a:spLocks noChangeArrowheads="1"/>
          </p:cNvSpPr>
          <p:nvPr/>
        </p:nvSpPr>
        <p:spPr bwMode="gray">
          <a:xfrm>
            <a:off x="265176" y="1361151"/>
            <a:ext cx="11548753" cy="48320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zh-Hans" altLang="en-US" sz="2800" b="1" dirty="0">
                <a:latin typeface="FangSong" panose="02010609060101010101" pitchFamily="49" charset="-122"/>
                <a:ea typeface="FangSong" panose="02010609060101010101" pitchFamily="49" charset="-122"/>
              </a:rPr>
              <a:t>    </a:t>
            </a:r>
            <a:r>
              <a:rPr lang="zh-CN" altLang="en-US" sz="2800" b="1" dirty="0">
                <a:solidFill>
                  <a:srgbClr val="FF0000"/>
                </a:solidFill>
                <a:latin typeface="FangSong" panose="02010609060101010101" pitchFamily="49" charset="-122"/>
                <a:ea typeface="FangSong" panose="02010609060101010101" pitchFamily="49" charset="-122"/>
              </a:rPr>
              <a:t>线程对立是那些不管是否采用了同步措施，都不能在多线程环境中并发使用的代码。</a:t>
            </a:r>
            <a:r>
              <a:rPr lang="zh-CN" altLang="en-US" sz="2800" b="1" dirty="0">
                <a:latin typeface="FangSong" panose="02010609060101010101" pitchFamily="49" charset="-122"/>
                <a:ea typeface="FangSong" panose="02010609060101010101" pitchFamily="49" charset="-122"/>
              </a:rPr>
              <a:t>线程对立很少见，而且通常都是有害的，应当尽量避免。</a:t>
            </a:r>
          </a:p>
          <a:p>
            <a:r>
              <a:rPr lang="zh-CN" altLang="en-US" sz="2800" b="1" dirty="0">
                <a:latin typeface="FangSong" panose="02010609060101010101" pitchFamily="49" charset="-122"/>
                <a:ea typeface="FangSong" panose="02010609060101010101" pitchFamily="49" charset="-122"/>
              </a:rPr>
              <a:t>       一个线程对立的例子是</a:t>
            </a:r>
            <a:r>
              <a:rPr lang="en-US" altLang="zh-Hans" sz="2800" b="1" dirty="0">
                <a:latin typeface="FangSong" panose="02010609060101010101" pitchFamily="49" charset="-122"/>
                <a:ea typeface="FangSong" panose="02010609060101010101" pitchFamily="49" charset="-122"/>
              </a:rPr>
              <a:t>Thread</a:t>
            </a:r>
            <a:r>
              <a:rPr lang="zh-CN" altLang="en-US" sz="2800" b="1" dirty="0">
                <a:latin typeface="FangSong" panose="02010609060101010101" pitchFamily="49" charset="-122"/>
                <a:ea typeface="FangSong" panose="02010609060101010101" pitchFamily="49" charset="-122"/>
              </a:rPr>
              <a:t>类的</a:t>
            </a:r>
            <a:r>
              <a:rPr lang="en-US" altLang="zh-Hans" sz="2800" b="1" dirty="0">
                <a:latin typeface="FangSong" panose="02010609060101010101" pitchFamily="49" charset="-122"/>
                <a:ea typeface="FangSong" panose="02010609060101010101" pitchFamily="49" charset="-122"/>
              </a:rPr>
              <a:t>suspend()</a:t>
            </a:r>
            <a:r>
              <a:rPr lang="zh-CN" altLang="en-US" sz="2800" b="1" dirty="0">
                <a:latin typeface="FangSong" panose="02010609060101010101" pitchFamily="49" charset="-122"/>
                <a:ea typeface="FangSong" panose="02010609060101010101" pitchFamily="49" charset="-122"/>
              </a:rPr>
              <a:t>和</a:t>
            </a:r>
            <a:r>
              <a:rPr lang="en-US" altLang="zh-Hans" sz="2800" b="1" dirty="0">
                <a:latin typeface="FangSong" panose="02010609060101010101" pitchFamily="49" charset="-122"/>
                <a:ea typeface="FangSong" panose="02010609060101010101" pitchFamily="49" charset="-122"/>
              </a:rPr>
              <a:t>resume()</a:t>
            </a:r>
            <a:r>
              <a:rPr lang="zh-CN" altLang="en-US" sz="2800" b="1" dirty="0">
                <a:latin typeface="FangSong" panose="02010609060101010101" pitchFamily="49" charset="-122"/>
                <a:ea typeface="FangSong" panose="02010609060101010101" pitchFamily="49" charset="-122"/>
              </a:rPr>
              <a:t>方法，如果有两个线程同时持有一个线程对象，一个尝试去中断线程，另一个尝试去恢复线程，如果并发进行的话，无论调用时是否进行了同步，目标线程都是存在死锁风险的，如果</a:t>
            </a:r>
            <a:r>
              <a:rPr lang="en-US" altLang="zh-Hans" sz="2800" b="1" dirty="0">
                <a:latin typeface="FangSong" panose="02010609060101010101" pitchFamily="49" charset="-122"/>
                <a:ea typeface="FangSong" panose="02010609060101010101" pitchFamily="49" charset="-122"/>
              </a:rPr>
              <a:t>suspend()</a:t>
            </a:r>
            <a:r>
              <a:rPr lang="zh-CN" altLang="en-US" sz="2800" b="1" dirty="0">
                <a:latin typeface="FangSong" panose="02010609060101010101" pitchFamily="49" charset="-122"/>
                <a:ea typeface="FangSong" panose="02010609060101010101" pitchFamily="49" charset="-122"/>
              </a:rPr>
              <a:t>中断的线程就是即将要执行</a:t>
            </a:r>
            <a:r>
              <a:rPr lang="en-US" altLang="zh-Hans" sz="2800" b="1" dirty="0">
                <a:latin typeface="FangSong" panose="02010609060101010101" pitchFamily="49" charset="-122"/>
                <a:ea typeface="FangSong" panose="02010609060101010101" pitchFamily="49" charset="-122"/>
              </a:rPr>
              <a:t>resume()</a:t>
            </a:r>
            <a:r>
              <a:rPr lang="zh-CN" altLang="en-US" sz="2800" b="1" dirty="0">
                <a:latin typeface="FangSong" panose="02010609060101010101" pitchFamily="49" charset="-122"/>
                <a:ea typeface="FangSong" panose="02010609060101010101" pitchFamily="49" charset="-122"/>
              </a:rPr>
              <a:t>的那个线程，那就肯定要产生死锁了。也正是由于这个原因，</a:t>
            </a:r>
            <a:r>
              <a:rPr lang="en-US" altLang="zh-Hans" sz="2800" b="1" dirty="0">
                <a:latin typeface="FangSong" panose="02010609060101010101" pitchFamily="49" charset="-122"/>
                <a:ea typeface="FangSong" panose="02010609060101010101" pitchFamily="49" charset="-122"/>
              </a:rPr>
              <a:t>suspend()</a:t>
            </a:r>
            <a:r>
              <a:rPr lang="zh-CN" altLang="en-US" sz="2800" b="1" dirty="0">
                <a:latin typeface="FangSong" panose="02010609060101010101" pitchFamily="49" charset="-122"/>
                <a:ea typeface="FangSong" panose="02010609060101010101" pitchFamily="49" charset="-122"/>
              </a:rPr>
              <a:t>和</a:t>
            </a:r>
            <a:r>
              <a:rPr lang="en-US" altLang="zh-Hans" sz="2800" b="1" dirty="0">
                <a:latin typeface="FangSong" panose="02010609060101010101" pitchFamily="49" charset="-122"/>
                <a:ea typeface="FangSong" panose="02010609060101010101" pitchFamily="49" charset="-122"/>
              </a:rPr>
              <a:t>resume()</a:t>
            </a:r>
            <a:r>
              <a:rPr lang="zh-CN" altLang="en-US" sz="2800" b="1" dirty="0">
                <a:latin typeface="FangSong" panose="02010609060101010101" pitchFamily="49" charset="-122"/>
                <a:ea typeface="FangSong" panose="02010609060101010101" pitchFamily="49" charset="-122"/>
              </a:rPr>
              <a:t>方法已经被</a:t>
            </a:r>
            <a:r>
              <a:rPr lang="en-US" altLang="zh-Hans" sz="2800" b="1" dirty="0">
                <a:latin typeface="FangSong" panose="02010609060101010101" pitchFamily="49" charset="-122"/>
                <a:ea typeface="FangSong" panose="02010609060101010101" pitchFamily="49" charset="-122"/>
              </a:rPr>
              <a:t>JDK</a:t>
            </a:r>
            <a:r>
              <a:rPr lang="zh-CN" altLang="en-US" sz="2800" b="1" dirty="0">
                <a:latin typeface="FangSong" panose="02010609060101010101" pitchFamily="49" charset="-122"/>
                <a:ea typeface="FangSong" panose="02010609060101010101" pitchFamily="49" charset="-122"/>
              </a:rPr>
              <a:t>声明废弃了。常见的线程对立的操作还有</a:t>
            </a:r>
            <a:r>
              <a:rPr lang="en-US" altLang="zh-Hans" sz="2800" b="1" dirty="0" err="1">
                <a:latin typeface="FangSong" panose="02010609060101010101" pitchFamily="49" charset="-122"/>
                <a:ea typeface="FangSong" panose="02010609060101010101" pitchFamily="49" charset="-122"/>
              </a:rPr>
              <a:t>System.setIn</a:t>
            </a:r>
            <a:r>
              <a:rPr lang="en-US" altLang="zh-Hans" sz="2800" b="1" dirty="0">
                <a:latin typeface="FangSong" panose="02010609060101010101" pitchFamily="49" charset="-122"/>
                <a:ea typeface="FangSong" panose="02010609060101010101" pitchFamily="49" charset="-122"/>
              </a:rPr>
              <a:t>(),</a:t>
            </a:r>
            <a:r>
              <a:rPr lang="en-US" altLang="zh-Hans" sz="2800" b="1" dirty="0" err="1">
                <a:latin typeface="FangSong" panose="02010609060101010101" pitchFamily="49" charset="-122"/>
                <a:ea typeface="FangSong" panose="02010609060101010101" pitchFamily="49" charset="-122"/>
              </a:rPr>
              <a:t>System.setOut</a:t>
            </a:r>
            <a:r>
              <a:rPr lang="en-US" altLang="zh-Hans" sz="2800" b="1" dirty="0">
                <a:latin typeface="FangSong" panose="02010609060101010101" pitchFamily="49" charset="-122"/>
                <a:ea typeface="FangSong" panose="02010609060101010101" pitchFamily="49" charset="-122"/>
              </a:rPr>
              <a:t>()</a:t>
            </a:r>
            <a:r>
              <a:rPr lang="zh-CN" altLang="en-US" sz="2800" b="1" dirty="0">
                <a:latin typeface="FangSong" panose="02010609060101010101" pitchFamily="49" charset="-122"/>
                <a:ea typeface="FangSong" panose="02010609060101010101" pitchFamily="49" charset="-122"/>
              </a:rPr>
              <a:t>和</a:t>
            </a:r>
            <a:r>
              <a:rPr lang="en-US" altLang="zh-Hans" sz="2800" b="1" dirty="0" err="1">
                <a:latin typeface="FangSong" panose="02010609060101010101" pitchFamily="49" charset="-122"/>
                <a:ea typeface="FangSong" panose="02010609060101010101" pitchFamily="49" charset="-122"/>
              </a:rPr>
              <a:t>System.runFinalizersOnExit</a:t>
            </a:r>
            <a:r>
              <a:rPr lang="en-US" altLang="zh-Hans" sz="2800" b="1" dirty="0">
                <a:latin typeface="FangSong" panose="02010609060101010101" pitchFamily="49" charset="-122"/>
                <a:ea typeface="FangSong" panose="02010609060101010101" pitchFamily="49" charset="-122"/>
              </a:rPr>
              <a:t>()</a:t>
            </a:r>
            <a:r>
              <a:rPr lang="zh-CN" altLang="en-US" sz="2800" b="1" dirty="0">
                <a:latin typeface="FangSong" panose="02010609060101010101" pitchFamily="49" charset="-122"/>
                <a:ea typeface="FangSong" panose="02010609060101010101" pitchFamily="49" charset="-122"/>
              </a:rPr>
              <a:t>等。</a:t>
            </a:r>
            <a:endParaRPr lang="en-US" altLang="zh-CN" sz="2800" b="1" i="1" dirty="0">
              <a:latin typeface="FangSong" panose="02010609060101010101" pitchFamily="49" charset="-122"/>
              <a:ea typeface="FangSong" panose="02010609060101010101" pitchFamily="49" charset="-122"/>
            </a:endParaRPr>
          </a:p>
        </p:txBody>
      </p:sp>
    </p:spTree>
    <p:extLst>
      <p:ext uri="{BB962C8B-B14F-4D97-AF65-F5344CB8AC3E}">
        <p14:creationId xmlns:p14="http://schemas.microsoft.com/office/powerpoint/2010/main" val="3614492053"/>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R</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ace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C</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ondition</a:t>
            </a:r>
            <a:endParaRPr lang="en-US" altLang="zh-Hans" sz="2800" b="1" dirty="0">
              <a:latin typeface="FangSong" panose="02010609060101010101" pitchFamily="49" charset="-122"/>
              <a:ea typeface="FangSong" panose="02010609060101010101" pitchFamily="49" charset="-122"/>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3"/>
          <a:stretch>
            <a:fillRect/>
          </a:stretch>
        </p:blipFill>
        <p:spPr>
          <a:xfrm>
            <a:off x="265176" y="328467"/>
            <a:ext cx="1378622" cy="697234"/>
          </a:xfrm>
          <a:prstGeom prst="rect">
            <a:avLst/>
          </a:prstGeom>
        </p:spPr>
      </p:pic>
      <p:sp>
        <p:nvSpPr>
          <p:cNvPr id="7" name="Text Box 49">
            <a:extLst>
              <a:ext uri="{FF2B5EF4-FFF2-40B4-BE49-F238E27FC236}">
                <a16:creationId xmlns:a16="http://schemas.microsoft.com/office/drawing/2014/main" id="{84F04E6A-E047-1D44-994F-0FE2B24B3B47}"/>
              </a:ext>
            </a:extLst>
          </p:cNvPr>
          <p:cNvSpPr txBox="1">
            <a:spLocks noChangeArrowheads="1"/>
          </p:cNvSpPr>
          <p:nvPr/>
        </p:nvSpPr>
        <p:spPr bwMode="gray">
          <a:xfrm>
            <a:off x="265176" y="1839756"/>
            <a:ext cx="11548753" cy="3970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zh-CN" altLang="en-US" sz="2800" b="1" dirty="0">
                <a:solidFill>
                  <a:srgbClr val="FF0000"/>
                </a:solidFill>
                <a:latin typeface="FangSong" panose="02010609060101010101" pitchFamily="49" charset="-122"/>
                <a:ea typeface="FangSong" panose="02010609060101010101" pitchFamily="49" charset="-122"/>
              </a:rPr>
              <a:t>定义：</a:t>
            </a:r>
            <a:r>
              <a:rPr lang="zh-CN" altLang="en-US" sz="2800" b="1" dirty="0">
                <a:latin typeface="FangSong" panose="02010609060101010101" pitchFamily="49" charset="-122"/>
                <a:ea typeface="FangSong" panose="02010609060101010101" pitchFamily="49" charset="-122"/>
              </a:rPr>
              <a:t>受各线程上代码执行的顺序和时机的影响，程序的运行结果产生（预料之外）的变化。 </a:t>
            </a:r>
          </a:p>
          <a:p>
            <a:r>
              <a:rPr lang="zh-CN" altLang="en-US" sz="2800" b="1" dirty="0">
                <a:solidFill>
                  <a:srgbClr val="FF0000"/>
                </a:solidFill>
                <a:latin typeface="FangSong" panose="02010609060101010101" pitchFamily="49" charset="-122"/>
                <a:ea typeface="FangSong" panose="02010609060101010101" pitchFamily="49" charset="-122"/>
              </a:rPr>
              <a:t>后果：</a:t>
            </a:r>
            <a:r>
              <a:rPr lang="zh-CN" altLang="en-US" sz="2800" b="1" dirty="0">
                <a:latin typeface="FangSong" panose="02010609060101010101" pitchFamily="49" charset="-122"/>
                <a:ea typeface="FangSong" panose="02010609060101010101" pitchFamily="49" charset="-122"/>
              </a:rPr>
              <a:t>如果存在竞态条件</a:t>
            </a:r>
            <a:r>
              <a:rPr lang="en-US" altLang="zh-CN" sz="2800" b="1" dirty="0">
                <a:latin typeface="FangSong" panose="02010609060101010101" pitchFamily="49" charset="-122"/>
                <a:ea typeface="FangSong" panose="02010609060101010101" pitchFamily="49" charset="-122"/>
              </a:rPr>
              <a:t>(</a:t>
            </a:r>
            <a:r>
              <a:rPr lang="en-US" altLang="zh-Hans" sz="2800" b="1" dirty="0">
                <a:latin typeface="FangSong" panose="02010609060101010101" pitchFamily="49" charset="-122"/>
                <a:ea typeface="FangSong" panose="02010609060101010101" pitchFamily="49" charset="-122"/>
              </a:rPr>
              <a:t>race condition)</a:t>
            </a:r>
            <a:r>
              <a:rPr lang="zh-Hans" altLang="en-US" sz="2800" b="1" dirty="0">
                <a:latin typeface="FangSong" panose="02010609060101010101" pitchFamily="49" charset="-122"/>
                <a:ea typeface="FangSong" panose="02010609060101010101" pitchFamily="49" charset="-122"/>
              </a:rPr>
              <a:t>，</a:t>
            </a:r>
            <a:r>
              <a:rPr lang="zh-CN" altLang="en-US" sz="2800" b="1" dirty="0">
                <a:latin typeface="FangSong" panose="02010609060101010101" pitchFamily="49" charset="-122"/>
                <a:ea typeface="FangSong" panose="02010609060101010101" pitchFamily="49" charset="-122"/>
              </a:rPr>
              <a:t>多次运行程序对于同一个输入将会有不同的结果，但结果并非完全不可预测，它将由输入数据和各线程的执行顺序共同决定。 </a:t>
            </a:r>
          </a:p>
          <a:p>
            <a:r>
              <a:rPr lang="zh-CN" altLang="en-US" sz="2800" b="1" dirty="0">
                <a:solidFill>
                  <a:srgbClr val="FF0000"/>
                </a:solidFill>
                <a:latin typeface="FangSong" panose="02010609060101010101" pitchFamily="49" charset="-122"/>
                <a:ea typeface="FangSong" panose="02010609060101010101" pitchFamily="49" charset="-122"/>
              </a:rPr>
              <a:t>如何预防：</a:t>
            </a:r>
            <a:r>
              <a:rPr lang="zh-CN" altLang="en-US" sz="2800" b="1" dirty="0">
                <a:latin typeface="FangSong" panose="02010609060101010101" pitchFamily="49" charset="-122"/>
                <a:ea typeface="FangSong" panose="02010609060101010101" pitchFamily="49" charset="-122"/>
              </a:rPr>
              <a:t>竞态条件产生的原因很多是对于同一个资源的一系列连续操作并不是原子性的，也就是说有可能在执行的中途被其他线程抢占，同时这个“其他线程”刚好也要访问这个资源。解决方法通常是：将这一系列操作作为一个</a:t>
            </a:r>
            <a:r>
              <a:rPr lang="en-US" altLang="zh-Hans" sz="2800" b="1" dirty="0">
                <a:latin typeface="FangSong" panose="02010609060101010101" pitchFamily="49" charset="-122"/>
                <a:ea typeface="FangSong" panose="02010609060101010101" pitchFamily="49" charset="-122"/>
              </a:rPr>
              <a:t>critical section</a:t>
            </a:r>
            <a:r>
              <a:rPr lang="zh-Hans" altLang="en-US" sz="2800" b="1" dirty="0">
                <a:latin typeface="FangSong" panose="02010609060101010101" pitchFamily="49" charset="-122"/>
                <a:ea typeface="FangSong" panose="02010609060101010101" pitchFamily="49" charset="-122"/>
              </a:rPr>
              <a:t>（</a:t>
            </a:r>
            <a:r>
              <a:rPr lang="zh-CN" altLang="en-US" sz="2800" b="1" dirty="0">
                <a:latin typeface="FangSong" panose="02010609060101010101" pitchFamily="49" charset="-122"/>
                <a:ea typeface="FangSong" panose="02010609060101010101" pitchFamily="49" charset="-122"/>
              </a:rPr>
              <a:t>临界区）。</a:t>
            </a:r>
            <a:endParaRPr lang="en-US" altLang="zh-CN" sz="2800" b="1" i="1" dirty="0">
              <a:latin typeface="FangSong" panose="02010609060101010101" pitchFamily="49" charset="-122"/>
              <a:ea typeface="FangSong" panose="02010609060101010101" pitchFamily="49" charset="-122"/>
            </a:endParaRPr>
          </a:p>
        </p:txBody>
      </p:sp>
    </p:spTree>
    <p:extLst>
      <p:ext uri="{BB962C8B-B14F-4D97-AF65-F5344CB8AC3E}">
        <p14:creationId xmlns:p14="http://schemas.microsoft.com/office/powerpoint/2010/main" val="2579071276"/>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Data Race</a:t>
            </a:r>
            <a:endParaRPr lang="en-US" altLang="zh-Hans" sz="2800" b="1" dirty="0">
              <a:latin typeface="FangSong" panose="02010609060101010101" pitchFamily="49" charset="-122"/>
              <a:ea typeface="FangSong" panose="02010609060101010101" pitchFamily="49" charset="-122"/>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3"/>
          <a:stretch>
            <a:fillRect/>
          </a:stretch>
        </p:blipFill>
        <p:spPr>
          <a:xfrm>
            <a:off x="265176" y="328467"/>
            <a:ext cx="1378622" cy="697234"/>
          </a:xfrm>
          <a:prstGeom prst="rect">
            <a:avLst/>
          </a:prstGeom>
        </p:spPr>
      </p:pic>
      <p:sp>
        <p:nvSpPr>
          <p:cNvPr id="7" name="Text Box 49">
            <a:extLst>
              <a:ext uri="{FF2B5EF4-FFF2-40B4-BE49-F238E27FC236}">
                <a16:creationId xmlns:a16="http://schemas.microsoft.com/office/drawing/2014/main" id="{84F04E6A-E047-1D44-994F-0FE2B24B3B47}"/>
              </a:ext>
            </a:extLst>
          </p:cNvPr>
          <p:cNvSpPr txBox="1">
            <a:spLocks noChangeArrowheads="1"/>
          </p:cNvSpPr>
          <p:nvPr/>
        </p:nvSpPr>
        <p:spPr bwMode="gray">
          <a:xfrm>
            <a:off x="265176" y="1162863"/>
            <a:ext cx="11548753" cy="52629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zh-CN" altLang="en-US" sz="2800" b="1" dirty="0">
                <a:solidFill>
                  <a:srgbClr val="FF0000"/>
                </a:solidFill>
                <a:latin typeface="FangSong" panose="02010609060101010101" pitchFamily="49" charset="-122"/>
                <a:ea typeface="FangSong" panose="02010609060101010101" pitchFamily="49" charset="-122"/>
              </a:rPr>
              <a:t>定义：</a:t>
            </a:r>
            <a:endParaRPr lang="en-US" altLang="zh-CN" sz="2800" b="1" dirty="0">
              <a:solidFill>
                <a:srgbClr val="FF0000"/>
              </a:solidFill>
              <a:latin typeface="FangSong" panose="02010609060101010101" pitchFamily="49" charset="-122"/>
              <a:ea typeface="FangSong" panose="02010609060101010101" pitchFamily="49" charset="-122"/>
            </a:endParaRPr>
          </a:p>
          <a:p>
            <a:r>
              <a:rPr lang="zh-CN" altLang="en-US" sz="2800" b="1" dirty="0">
                <a:latin typeface="FangSong" panose="02010609060101010101" pitchFamily="49" charset="-122"/>
                <a:ea typeface="FangSong" panose="02010609060101010101" pitchFamily="49" charset="-122"/>
              </a:rPr>
              <a:t>①多个线程对于同一个变量、</a:t>
            </a:r>
            <a:endParaRPr lang="en-US" altLang="zh-CN" sz="2800" b="1" dirty="0">
              <a:latin typeface="FangSong" panose="02010609060101010101" pitchFamily="49" charset="-122"/>
              <a:ea typeface="FangSong" panose="02010609060101010101" pitchFamily="49" charset="-122"/>
            </a:endParaRPr>
          </a:p>
          <a:p>
            <a:r>
              <a:rPr lang="zh-CN" altLang="en-US" sz="2800" b="1" dirty="0">
                <a:latin typeface="FangSong" panose="02010609060101010101" pitchFamily="49" charset="-122"/>
                <a:ea typeface="FangSong" panose="02010609060101010101" pitchFamily="49" charset="-122"/>
              </a:rPr>
              <a:t>②同时地、</a:t>
            </a:r>
            <a:endParaRPr lang="en-US" altLang="zh-CN" sz="2800" b="1" dirty="0">
              <a:latin typeface="FangSong" panose="02010609060101010101" pitchFamily="49" charset="-122"/>
              <a:ea typeface="FangSong" panose="02010609060101010101" pitchFamily="49" charset="-122"/>
            </a:endParaRPr>
          </a:p>
          <a:p>
            <a:r>
              <a:rPr lang="zh-CN" altLang="en-US" sz="2800" b="1" dirty="0">
                <a:latin typeface="FangSong" panose="02010609060101010101" pitchFamily="49" charset="-122"/>
                <a:ea typeface="FangSong" panose="02010609060101010101" pitchFamily="49" charset="-122"/>
              </a:rPr>
              <a:t>③进行读</a:t>
            </a:r>
            <a:r>
              <a:rPr lang="en-US" altLang="zh-CN" sz="2800" b="1" dirty="0">
                <a:latin typeface="FangSong" panose="02010609060101010101" pitchFamily="49" charset="-122"/>
                <a:ea typeface="FangSong" panose="02010609060101010101" pitchFamily="49" charset="-122"/>
              </a:rPr>
              <a:t>/</a:t>
            </a:r>
            <a:r>
              <a:rPr lang="zh-CN" altLang="en-US" sz="2800" b="1" dirty="0">
                <a:latin typeface="FangSong" panose="02010609060101010101" pitchFamily="49" charset="-122"/>
                <a:ea typeface="FangSong" panose="02010609060101010101" pitchFamily="49" charset="-122"/>
              </a:rPr>
              <a:t>写操作的现象并且</a:t>
            </a:r>
            <a:endParaRPr lang="en-US" altLang="zh-CN" sz="2800" b="1" dirty="0">
              <a:latin typeface="FangSong" panose="02010609060101010101" pitchFamily="49" charset="-122"/>
              <a:ea typeface="FangSong" panose="02010609060101010101" pitchFamily="49" charset="-122"/>
            </a:endParaRPr>
          </a:p>
          <a:p>
            <a:r>
              <a:rPr lang="zh-CN" altLang="en-US" sz="2800" b="1" dirty="0">
                <a:latin typeface="FangSong" panose="02010609060101010101" pitchFamily="49" charset="-122"/>
                <a:ea typeface="FangSong" panose="02010609060101010101" pitchFamily="49" charset="-122"/>
              </a:rPr>
              <a:t>④至少有一个线程进行写操作。（也就是说，如果所有线程都是只进行读操作，那么将不构成数据争用） </a:t>
            </a:r>
            <a:endParaRPr lang="en-US" altLang="zh-CN" sz="2800" b="1" dirty="0">
              <a:latin typeface="FangSong" panose="02010609060101010101" pitchFamily="49" charset="-122"/>
              <a:ea typeface="FangSong" panose="02010609060101010101" pitchFamily="49" charset="-122"/>
            </a:endParaRPr>
          </a:p>
          <a:p>
            <a:endParaRPr lang="zh-CN" altLang="en-US" sz="2800" b="1" dirty="0">
              <a:latin typeface="FangSong" panose="02010609060101010101" pitchFamily="49" charset="-122"/>
              <a:ea typeface="FangSong" panose="02010609060101010101" pitchFamily="49" charset="-122"/>
            </a:endParaRPr>
          </a:p>
          <a:p>
            <a:r>
              <a:rPr lang="zh-CN" altLang="en-US" sz="2800" b="1" dirty="0">
                <a:solidFill>
                  <a:srgbClr val="FF0000"/>
                </a:solidFill>
                <a:latin typeface="FangSong" panose="02010609060101010101" pitchFamily="49" charset="-122"/>
                <a:ea typeface="FangSong" panose="02010609060101010101" pitchFamily="49" charset="-122"/>
              </a:rPr>
              <a:t>后果：</a:t>
            </a:r>
            <a:r>
              <a:rPr lang="zh-CN" altLang="en-US" sz="2800" b="1" dirty="0">
                <a:latin typeface="FangSong" panose="02010609060101010101" pitchFamily="49" charset="-122"/>
                <a:ea typeface="FangSong" panose="02010609060101010101" pitchFamily="49" charset="-122"/>
              </a:rPr>
              <a:t>如果发生了数据争用，读取该变量时得到的值将变得不可知，使得该多线程程序的运行结果将完全不可预测，可能直接崩溃。 </a:t>
            </a:r>
          </a:p>
          <a:p>
            <a:r>
              <a:rPr lang="zh-CN" altLang="en-US" sz="2800" b="1" dirty="0">
                <a:solidFill>
                  <a:srgbClr val="FF0000"/>
                </a:solidFill>
                <a:latin typeface="FangSong" panose="02010609060101010101" pitchFamily="49" charset="-122"/>
                <a:ea typeface="FangSong" panose="02010609060101010101" pitchFamily="49" charset="-122"/>
              </a:rPr>
              <a:t>如何防止：</a:t>
            </a:r>
            <a:r>
              <a:rPr lang="zh-CN" altLang="en-US" sz="2800" b="1" dirty="0">
                <a:latin typeface="FangSong" panose="02010609060101010101" pitchFamily="49" charset="-122"/>
                <a:ea typeface="FangSong" panose="02010609060101010101" pitchFamily="49" charset="-122"/>
              </a:rPr>
              <a:t>对于有可能被多个线程同时访问的变量使用排他访问控制，具体方法包括使用</a:t>
            </a:r>
            <a:r>
              <a:rPr lang="en-US" altLang="zh-CN" sz="2800" b="1" dirty="0" err="1">
                <a:latin typeface="FangSong" panose="02010609060101010101" pitchFamily="49" charset="-122"/>
                <a:ea typeface="FangSong" panose="02010609060101010101" pitchFamily="49" charset="-122"/>
              </a:rPr>
              <a:t>mutex</a:t>
            </a:r>
            <a:r>
              <a:rPr lang="zh-CN" altLang="en-US" sz="2800" b="1" dirty="0">
                <a:latin typeface="FangSong" panose="02010609060101010101" pitchFamily="49" charset="-122"/>
                <a:ea typeface="FangSong" panose="02010609060101010101" pitchFamily="49" charset="-122"/>
              </a:rPr>
              <a:t>（互斥量）和</a:t>
            </a:r>
            <a:r>
              <a:rPr lang="en-US" altLang="zh-CN" sz="2800" b="1" dirty="0">
                <a:latin typeface="FangSong" panose="02010609060101010101" pitchFamily="49" charset="-122"/>
                <a:ea typeface="FangSong" panose="02010609060101010101" pitchFamily="49" charset="-122"/>
              </a:rPr>
              <a:t>monitor</a:t>
            </a:r>
            <a:r>
              <a:rPr lang="zh-CN" altLang="en-US" sz="2800" b="1" dirty="0">
                <a:latin typeface="FangSong" panose="02010609060101010101" pitchFamily="49" charset="-122"/>
                <a:ea typeface="FangSong" panose="02010609060101010101" pitchFamily="49" charset="-122"/>
              </a:rPr>
              <a:t>（监视器），或者使用</a:t>
            </a:r>
            <a:r>
              <a:rPr lang="en-US" altLang="zh-CN" sz="2800" b="1" dirty="0">
                <a:latin typeface="FangSong" panose="02010609060101010101" pitchFamily="49" charset="-122"/>
                <a:ea typeface="FangSong" panose="02010609060101010101" pitchFamily="49" charset="-122"/>
              </a:rPr>
              <a:t>atomic</a:t>
            </a:r>
            <a:r>
              <a:rPr lang="zh-CN" altLang="en-US" sz="2800" b="1" dirty="0">
                <a:latin typeface="FangSong" panose="02010609060101010101" pitchFamily="49" charset="-122"/>
                <a:ea typeface="FangSong" panose="02010609060101010101" pitchFamily="49" charset="-122"/>
              </a:rPr>
              <a:t>变量。</a:t>
            </a:r>
            <a:endParaRPr lang="en-US" altLang="zh-CN" sz="2800" b="1" i="1" dirty="0">
              <a:latin typeface="FangSong" panose="02010609060101010101" pitchFamily="49" charset="-122"/>
              <a:ea typeface="FangSong" panose="02010609060101010101" pitchFamily="49" charset="-122"/>
            </a:endParaRPr>
          </a:p>
        </p:txBody>
      </p:sp>
    </p:spTree>
    <p:extLst>
      <p:ext uri="{BB962C8B-B14F-4D97-AF65-F5344CB8AC3E}">
        <p14:creationId xmlns:p14="http://schemas.microsoft.com/office/powerpoint/2010/main" val="2097721083"/>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R</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ace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C</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ondition</a:t>
            </a:r>
            <a:r>
              <a:rPr lang="zh-Hans" altLang="en-US" sz="2800" b="1" dirty="0">
                <a:latin typeface="FangSong" panose="02010609060101010101" pitchFamily="49" charset="-122"/>
                <a:ea typeface="FangSong" panose="02010609060101010101" pitchFamily="49" charset="-122"/>
                <a:sym typeface="+mn-lt"/>
              </a:rPr>
              <a:t> </a:t>
            </a:r>
            <a:r>
              <a:rPr lang="en-US" altLang="zh-Hans" sz="2800" b="1" dirty="0">
                <a:solidFill>
                  <a:srgbClr val="FF0000"/>
                </a:solidFill>
                <a:latin typeface="FangSong" panose="02010609060101010101" pitchFamily="49" charset="-122"/>
                <a:ea typeface="FangSong" panose="02010609060101010101" pitchFamily="49" charset="-122"/>
                <a:sym typeface="+mn-lt"/>
              </a:rPr>
              <a:t>&amp;&amp;</a:t>
            </a:r>
            <a:r>
              <a:rPr lang="zh-Hans" altLang="en-US" sz="2800" b="1" dirty="0">
                <a:latin typeface="FangSong" panose="02010609060101010101" pitchFamily="49" charset="-122"/>
                <a:ea typeface="FangSong" panose="02010609060101010101" pitchFamily="49" charset="-122"/>
                <a:sym typeface="+mn-lt"/>
              </a:rPr>
              <a:t>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Data Race</a:t>
            </a:r>
            <a:endParaRPr lang="en-US" altLang="zh-Hans" sz="2800" b="1" dirty="0">
              <a:latin typeface="FangSong" panose="02010609060101010101" pitchFamily="49" charset="-122"/>
              <a:ea typeface="FangSong" panose="02010609060101010101" pitchFamily="49" charset="-122"/>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3"/>
          <a:stretch>
            <a:fillRect/>
          </a:stretch>
        </p:blipFill>
        <p:spPr>
          <a:xfrm>
            <a:off x="265176" y="328467"/>
            <a:ext cx="1378622" cy="697234"/>
          </a:xfrm>
          <a:prstGeom prst="rect">
            <a:avLst/>
          </a:prstGeom>
        </p:spPr>
      </p:pic>
      <p:sp>
        <p:nvSpPr>
          <p:cNvPr id="7" name="Text Box 49">
            <a:extLst>
              <a:ext uri="{FF2B5EF4-FFF2-40B4-BE49-F238E27FC236}">
                <a16:creationId xmlns:a16="http://schemas.microsoft.com/office/drawing/2014/main" id="{84F04E6A-E047-1D44-994F-0FE2B24B3B47}"/>
              </a:ext>
            </a:extLst>
          </p:cNvPr>
          <p:cNvSpPr txBox="1">
            <a:spLocks noChangeArrowheads="1"/>
          </p:cNvSpPr>
          <p:nvPr/>
        </p:nvSpPr>
        <p:spPr bwMode="gray">
          <a:xfrm>
            <a:off x="265176" y="1727048"/>
            <a:ext cx="11548753"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zh-Hans" altLang="en-US" sz="2800" b="1" dirty="0">
                <a:solidFill>
                  <a:srgbClr val="00B050"/>
                </a:solidFill>
                <a:latin typeface="FangSong" panose="02010609060101010101" pitchFamily="49" charset="-122"/>
                <a:ea typeface="FangSong" panose="02010609060101010101" pitchFamily="49" charset="-122"/>
              </a:rPr>
              <a:t>    </a:t>
            </a:r>
            <a:r>
              <a:rPr lang="zh-CN" altLang="en-US" sz="2800" b="1" dirty="0">
                <a:solidFill>
                  <a:srgbClr val="00B050"/>
                </a:solidFill>
                <a:latin typeface="FangSong" panose="02010609060101010101" pitchFamily="49" charset="-122"/>
                <a:ea typeface="FangSong" panose="02010609060101010101" pitchFamily="49" charset="-122"/>
              </a:rPr>
              <a:t>相对于数据争用</a:t>
            </a:r>
            <a:r>
              <a:rPr lang="en-US" altLang="zh-CN" sz="2800" b="1" dirty="0">
                <a:solidFill>
                  <a:srgbClr val="00B050"/>
                </a:solidFill>
                <a:latin typeface="FangSong" panose="02010609060101010101" pitchFamily="49" charset="-122"/>
                <a:ea typeface="FangSong" panose="02010609060101010101" pitchFamily="49" charset="-122"/>
              </a:rPr>
              <a:t>(data race)</a:t>
            </a:r>
            <a:r>
              <a:rPr lang="zh-CN" altLang="en-US" sz="2800" b="1" dirty="0">
                <a:solidFill>
                  <a:srgbClr val="00B050"/>
                </a:solidFill>
                <a:latin typeface="FangSong" panose="02010609060101010101" pitchFamily="49" charset="-122"/>
                <a:ea typeface="FangSong" panose="02010609060101010101" pitchFamily="49" charset="-122"/>
              </a:rPr>
              <a:t>，竞态条件</a:t>
            </a:r>
            <a:r>
              <a:rPr lang="en-US" altLang="zh-CN" sz="2800" b="1" dirty="0">
                <a:solidFill>
                  <a:srgbClr val="00B050"/>
                </a:solidFill>
                <a:latin typeface="FangSong" panose="02010609060101010101" pitchFamily="49" charset="-122"/>
                <a:ea typeface="FangSong" panose="02010609060101010101" pitchFamily="49" charset="-122"/>
              </a:rPr>
              <a:t>(race condition)</a:t>
            </a:r>
            <a:r>
              <a:rPr lang="zh-CN" altLang="en-US" sz="2800" b="1" dirty="0">
                <a:solidFill>
                  <a:srgbClr val="00B050"/>
                </a:solidFill>
                <a:latin typeface="FangSong" panose="02010609060101010101" pitchFamily="49" charset="-122"/>
                <a:ea typeface="FangSong" panose="02010609060101010101" pitchFamily="49" charset="-122"/>
              </a:rPr>
              <a:t>指的是更加高层次的更加复杂的现象，一般需要在设计并行程序时进行细致入微的分析，才能确定。（也就是隐藏得更深）</a:t>
            </a:r>
            <a:endParaRPr lang="en-US" altLang="zh-CN" sz="2800" b="1" i="1" dirty="0">
              <a:solidFill>
                <a:srgbClr val="00B050"/>
              </a:solidFill>
              <a:latin typeface="FangSong" panose="02010609060101010101" pitchFamily="49" charset="-122"/>
              <a:ea typeface="FangSong" panose="02010609060101010101" pitchFamily="49" charset="-122"/>
            </a:endParaRPr>
          </a:p>
        </p:txBody>
      </p:sp>
      <p:sp>
        <p:nvSpPr>
          <p:cNvPr id="6" name="Text Box 49">
            <a:extLst>
              <a:ext uri="{FF2B5EF4-FFF2-40B4-BE49-F238E27FC236}">
                <a16:creationId xmlns:a16="http://schemas.microsoft.com/office/drawing/2014/main" id="{845B09E8-EA4C-CA4A-9390-F7D964A5436E}"/>
              </a:ext>
            </a:extLst>
          </p:cNvPr>
          <p:cNvSpPr txBox="1">
            <a:spLocks noChangeArrowheads="1"/>
          </p:cNvSpPr>
          <p:nvPr/>
        </p:nvSpPr>
        <p:spPr bwMode="gray">
          <a:xfrm>
            <a:off x="387568" y="4106901"/>
            <a:ext cx="11548753"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zh-Hans" altLang="en-US" sz="2800" b="1" dirty="0">
                <a:solidFill>
                  <a:srgbClr val="FF0000"/>
                </a:solidFill>
                <a:latin typeface="FangSong" panose="02010609060101010101" pitchFamily="49" charset="-122"/>
                <a:ea typeface="FangSong" panose="02010609060101010101" pitchFamily="49" charset="-122"/>
              </a:rPr>
              <a:t>注意：</a:t>
            </a:r>
            <a:endParaRPr lang="en-US" altLang="zh-Hans" sz="2800" b="1" dirty="0">
              <a:solidFill>
                <a:srgbClr val="FF0000"/>
              </a:solidFill>
              <a:latin typeface="FangSong" panose="02010609060101010101" pitchFamily="49" charset="-122"/>
              <a:ea typeface="FangSong" panose="02010609060101010101" pitchFamily="49" charset="-122"/>
            </a:endParaRPr>
          </a:p>
          <a:p>
            <a:r>
              <a:rPr lang="zh-CN" altLang="en-US" sz="2800" b="1" dirty="0">
                <a:solidFill>
                  <a:srgbClr val="FF0000"/>
                </a:solidFill>
                <a:latin typeface="FangSong" panose="02010609060101010101" pitchFamily="49" charset="-122"/>
                <a:ea typeface="FangSong" panose="02010609060101010101" pitchFamily="49" charset="-122"/>
              </a:rPr>
              <a:t>和大多数并发错误一样，竞态条件不总是会产生问题，还需要不恰当的执行时序</a:t>
            </a:r>
            <a:endParaRPr lang="en-US" altLang="zh-CN" sz="2800" b="1" i="1" dirty="0">
              <a:solidFill>
                <a:srgbClr val="FF0000"/>
              </a:solidFill>
              <a:latin typeface="FangSong" panose="02010609060101010101" pitchFamily="49" charset="-122"/>
              <a:ea typeface="FangSong" panose="02010609060101010101" pitchFamily="49" charset="-122"/>
            </a:endParaRPr>
          </a:p>
        </p:txBody>
      </p:sp>
    </p:spTree>
    <p:extLst>
      <p:ext uri="{BB962C8B-B14F-4D97-AF65-F5344CB8AC3E}">
        <p14:creationId xmlns:p14="http://schemas.microsoft.com/office/powerpoint/2010/main" val="21282009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zh-CN" altLang="en-US" sz="2800" b="1" dirty="0">
                <a:latin typeface="FangSong" panose="02010609060101010101" pitchFamily="49" charset="-122"/>
                <a:ea typeface="FangSong" panose="02010609060101010101" pitchFamily="49" charset="-122"/>
              </a:rPr>
              <a:t>多线程</a:t>
            </a:r>
            <a:r>
              <a:rPr lang="en-US" altLang="zh-CN" sz="2800" b="1" dirty="0">
                <a:latin typeface="FangSong" panose="02010609060101010101" pitchFamily="49" charset="-122"/>
                <a:ea typeface="FangSong" panose="02010609060101010101" pitchFamily="49" charset="-122"/>
              </a:rPr>
              <a:t>-</a:t>
            </a:r>
            <a:r>
              <a:rPr lang="zh-CN" altLang="en-US" sz="2800" b="1" dirty="0">
                <a:latin typeface="FangSong" panose="02010609060101010101" pitchFamily="49" charset="-122"/>
                <a:ea typeface="FangSong" panose="02010609060101010101" pitchFamily="49" charset="-122"/>
              </a:rPr>
              <a:t>并发三大定律</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3"/>
          <a:stretch>
            <a:fillRect/>
          </a:stretch>
        </p:blipFill>
        <p:spPr>
          <a:xfrm>
            <a:off x="265176" y="328467"/>
            <a:ext cx="1378622" cy="697234"/>
          </a:xfrm>
          <a:prstGeom prst="rect">
            <a:avLst/>
          </a:prstGeom>
        </p:spPr>
      </p:pic>
      <p:sp>
        <p:nvSpPr>
          <p:cNvPr id="7" name="Text Box 49">
            <a:extLst>
              <a:ext uri="{FF2B5EF4-FFF2-40B4-BE49-F238E27FC236}">
                <a16:creationId xmlns:a16="http://schemas.microsoft.com/office/drawing/2014/main" id="{84F04E6A-E047-1D44-994F-0FE2B24B3B47}"/>
              </a:ext>
            </a:extLst>
          </p:cNvPr>
          <p:cNvSpPr txBox="1">
            <a:spLocks noChangeArrowheads="1"/>
          </p:cNvSpPr>
          <p:nvPr/>
        </p:nvSpPr>
        <p:spPr bwMode="gray">
          <a:xfrm>
            <a:off x="265176" y="1299536"/>
            <a:ext cx="11548753" cy="4524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marL="342900" indent="-342900">
              <a:buFont typeface="Wingdings" pitchFamily="2" charset="2"/>
              <a:buChar char="Ø"/>
            </a:pPr>
            <a:r>
              <a:rPr lang="en-US" altLang="zh-Hans" sz="2400" b="1" dirty="0">
                <a:solidFill>
                  <a:srgbClr val="FF0000"/>
                </a:solidFill>
                <a:latin typeface="FangSong" panose="02010609060101010101" pitchFamily="49" charset="-122"/>
                <a:ea typeface="FangSong" panose="02010609060101010101" pitchFamily="49" charset="-122"/>
              </a:rPr>
              <a:t>Amdahl </a:t>
            </a:r>
            <a:r>
              <a:rPr lang="zh-CN" altLang="en-US" sz="2400" b="1" dirty="0">
                <a:solidFill>
                  <a:srgbClr val="FF0000"/>
                </a:solidFill>
                <a:latin typeface="FangSong" panose="02010609060101010101" pitchFamily="49" charset="-122"/>
                <a:ea typeface="FangSong" panose="02010609060101010101" pitchFamily="49" charset="-122"/>
              </a:rPr>
              <a:t>定律</a:t>
            </a:r>
          </a:p>
          <a:p>
            <a:r>
              <a:rPr lang="en-US" altLang="zh-CN" sz="2400" b="1" dirty="0">
                <a:latin typeface="FangSong" panose="02010609060101010101" pitchFamily="49" charset="-122"/>
                <a:ea typeface="FangSong" panose="02010609060101010101" pitchFamily="49" charset="-122"/>
              </a:rPr>
              <a:t>–</a:t>
            </a:r>
            <a:r>
              <a:rPr lang="en-US" altLang="zh-Hans" sz="2400" b="1" dirty="0">
                <a:latin typeface="FangSong" panose="02010609060101010101" pitchFamily="49" charset="-122"/>
                <a:ea typeface="FangSong" panose="02010609060101010101" pitchFamily="49" charset="-122"/>
              </a:rPr>
              <a:t>Gene Amdahl </a:t>
            </a:r>
            <a:r>
              <a:rPr lang="zh-CN" altLang="en-US" sz="2400" b="1" dirty="0">
                <a:latin typeface="FangSong" panose="02010609060101010101" pitchFamily="49" charset="-122"/>
                <a:ea typeface="FangSong" panose="02010609060101010101" pitchFamily="49" charset="-122"/>
              </a:rPr>
              <a:t>发现在计算机体系架构设计过程中，某个部件的优化对整个架构的优化和改善是有上限的。这个发现后来成为知名的</a:t>
            </a:r>
            <a:r>
              <a:rPr lang="en-US" altLang="zh-Hans" sz="2400" b="1" dirty="0">
                <a:latin typeface="FangSong" panose="02010609060101010101" pitchFamily="49" charset="-122"/>
                <a:ea typeface="FangSong" panose="02010609060101010101" pitchFamily="49" charset="-122"/>
              </a:rPr>
              <a:t>Amdahl </a:t>
            </a:r>
            <a:r>
              <a:rPr lang="zh-CN" altLang="en-US" sz="2400" b="1" dirty="0">
                <a:latin typeface="FangSong" panose="02010609060101010101" pitchFamily="49" charset="-122"/>
                <a:ea typeface="FangSong" panose="02010609060101010101" pitchFamily="49" charset="-122"/>
              </a:rPr>
              <a:t>定律。</a:t>
            </a:r>
          </a:p>
          <a:p>
            <a:r>
              <a:rPr lang="zh-CN" altLang="en-US" sz="2400" b="1" dirty="0">
                <a:solidFill>
                  <a:srgbClr val="00B050"/>
                </a:solidFill>
                <a:latin typeface="FangSong" panose="02010609060101010101" pitchFamily="49" charset="-122"/>
                <a:ea typeface="FangSong" panose="02010609060101010101" pitchFamily="49" charset="-122"/>
              </a:rPr>
              <a:t>比如：即使你有</a:t>
            </a:r>
            <a:r>
              <a:rPr lang="en-US" altLang="zh-CN" sz="2400" b="1" dirty="0">
                <a:solidFill>
                  <a:srgbClr val="00B050"/>
                </a:solidFill>
                <a:latin typeface="FangSong" panose="02010609060101010101" pitchFamily="49" charset="-122"/>
                <a:ea typeface="FangSong" panose="02010609060101010101" pitchFamily="49" charset="-122"/>
              </a:rPr>
              <a:t>10</a:t>
            </a:r>
            <a:r>
              <a:rPr lang="zh-CN" altLang="en-US" sz="2400" b="1" dirty="0">
                <a:solidFill>
                  <a:srgbClr val="00B050"/>
                </a:solidFill>
                <a:latin typeface="FangSong" panose="02010609060101010101" pitchFamily="49" charset="-122"/>
                <a:ea typeface="FangSong" panose="02010609060101010101" pitchFamily="49" charset="-122"/>
              </a:rPr>
              <a:t>个老婆，也不能一个月把孩子生下来。</a:t>
            </a:r>
          </a:p>
          <a:p>
            <a:pPr marL="342900" indent="-342900">
              <a:buFont typeface="Wingdings" pitchFamily="2" charset="2"/>
              <a:buChar char="Ø"/>
            </a:pPr>
            <a:r>
              <a:rPr lang="en-US" altLang="zh-Hans" sz="2400" b="1" dirty="0">
                <a:solidFill>
                  <a:srgbClr val="FF0000"/>
                </a:solidFill>
                <a:latin typeface="FangSong" panose="02010609060101010101" pitchFamily="49" charset="-122"/>
                <a:ea typeface="FangSong" panose="02010609060101010101" pitchFamily="49" charset="-122"/>
              </a:rPr>
              <a:t>Gustafson </a:t>
            </a:r>
            <a:r>
              <a:rPr lang="zh-CN" altLang="en-US" sz="2400" b="1" dirty="0">
                <a:solidFill>
                  <a:srgbClr val="FF0000"/>
                </a:solidFill>
                <a:latin typeface="FangSong" panose="02010609060101010101" pitchFamily="49" charset="-122"/>
                <a:ea typeface="FangSong" panose="02010609060101010101" pitchFamily="49" charset="-122"/>
              </a:rPr>
              <a:t>定律</a:t>
            </a:r>
          </a:p>
          <a:p>
            <a:r>
              <a:rPr lang="en-US" altLang="zh-CN" sz="2400" b="1" dirty="0">
                <a:latin typeface="FangSong" panose="02010609060101010101" pitchFamily="49" charset="-122"/>
                <a:ea typeface="FangSong" panose="02010609060101010101" pitchFamily="49" charset="-122"/>
              </a:rPr>
              <a:t>–</a:t>
            </a:r>
            <a:r>
              <a:rPr lang="en-US" altLang="zh-Hans" sz="2400" b="1" dirty="0">
                <a:latin typeface="FangSong" panose="02010609060101010101" pitchFamily="49" charset="-122"/>
                <a:ea typeface="FangSong" panose="02010609060101010101" pitchFamily="49" charset="-122"/>
              </a:rPr>
              <a:t>Gustafson</a:t>
            </a:r>
            <a:r>
              <a:rPr lang="zh-CN" altLang="en-US" sz="2400" b="1" dirty="0">
                <a:latin typeface="FangSong" panose="02010609060101010101" pitchFamily="49" charset="-122"/>
                <a:ea typeface="FangSong" panose="02010609060101010101" pitchFamily="49" charset="-122"/>
              </a:rPr>
              <a:t>假设随着处理器个数的增加，并行与串行的计算总量也是可以增加的。</a:t>
            </a:r>
            <a:r>
              <a:rPr lang="en-US" altLang="zh-Hans" sz="2400" b="1" dirty="0">
                <a:latin typeface="FangSong" panose="02010609060101010101" pitchFamily="49" charset="-122"/>
                <a:ea typeface="FangSong" panose="02010609060101010101" pitchFamily="49" charset="-122"/>
              </a:rPr>
              <a:t>Gustafson</a:t>
            </a:r>
            <a:r>
              <a:rPr lang="zh-CN" altLang="en-US" sz="2400" b="1" dirty="0">
                <a:latin typeface="FangSong" panose="02010609060101010101" pitchFamily="49" charset="-122"/>
                <a:ea typeface="FangSong" panose="02010609060101010101" pitchFamily="49" charset="-122"/>
              </a:rPr>
              <a:t>定律认为加速系数几乎跟处理器个数成正比，如果现实情况符合</a:t>
            </a:r>
            <a:r>
              <a:rPr lang="en-US" altLang="zh-Hans" sz="2400" b="1" dirty="0">
                <a:latin typeface="FangSong" panose="02010609060101010101" pitchFamily="49" charset="-122"/>
                <a:ea typeface="FangSong" panose="02010609060101010101" pitchFamily="49" charset="-122"/>
              </a:rPr>
              <a:t>Gustafson</a:t>
            </a:r>
            <a:r>
              <a:rPr lang="zh-CN" altLang="en-US" sz="2400" b="1" dirty="0">
                <a:latin typeface="FangSong" panose="02010609060101010101" pitchFamily="49" charset="-122"/>
                <a:ea typeface="FangSong" panose="02010609060101010101" pitchFamily="49" charset="-122"/>
              </a:rPr>
              <a:t>定律的假设前提的话，那么软件的性能将可以随着处理个数的增加而增加。</a:t>
            </a:r>
          </a:p>
          <a:p>
            <a:r>
              <a:rPr lang="zh-CN" altLang="en-US" sz="2400" b="1" dirty="0">
                <a:solidFill>
                  <a:srgbClr val="00B050"/>
                </a:solidFill>
                <a:latin typeface="FangSong" panose="02010609060101010101" pitchFamily="49" charset="-122"/>
                <a:ea typeface="FangSong" panose="02010609060101010101" pitchFamily="49" charset="-122"/>
              </a:rPr>
              <a:t>比如：当你有</a:t>
            </a:r>
            <a:r>
              <a:rPr lang="en-US" altLang="zh-CN" sz="2400" b="1" dirty="0">
                <a:solidFill>
                  <a:srgbClr val="00B050"/>
                </a:solidFill>
                <a:latin typeface="FangSong" panose="02010609060101010101" pitchFamily="49" charset="-122"/>
                <a:ea typeface="FangSong" panose="02010609060101010101" pitchFamily="49" charset="-122"/>
              </a:rPr>
              <a:t>10</a:t>
            </a:r>
            <a:r>
              <a:rPr lang="zh-CN" altLang="en-US" sz="2400" b="1" dirty="0">
                <a:solidFill>
                  <a:srgbClr val="00B050"/>
                </a:solidFill>
                <a:latin typeface="FangSong" panose="02010609060101010101" pitchFamily="49" charset="-122"/>
                <a:ea typeface="FangSong" panose="02010609060101010101" pitchFamily="49" charset="-122"/>
              </a:rPr>
              <a:t>个老婆，就会要生更多的孩子。</a:t>
            </a:r>
          </a:p>
          <a:p>
            <a:pPr marL="342900" indent="-342900">
              <a:buFont typeface="Wingdings" pitchFamily="2" charset="2"/>
              <a:buChar char="Ø"/>
            </a:pPr>
            <a:r>
              <a:rPr lang="en-US" altLang="zh-Hans" sz="2400" b="1" dirty="0">
                <a:solidFill>
                  <a:srgbClr val="FF0000"/>
                </a:solidFill>
                <a:latin typeface="FangSong" panose="02010609060101010101" pitchFamily="49" charset="-122"/>
                <a:ea typeface="FangSong" panose="02010609060101010101" pitchFamily="49" charset="-122"/>
              </a:rPr>
              <a:t>Sun-Ni </a:t>
            </a:r>
            <a:r>
              <a:rPr lang="zh-CN" altLang="en-US" sz="2400" b="1" dirty="0">
                <a:solidFill>
                  <a:srgbClr val="FF0000"/>
                </a:solidFill>
                <a:latin typeface="FangSong" panose="02010609060101010101" pitchFamily="49" charset="-122"/>
                <a:ea typeface="FangSong" panose="02010609060101010101" pitchFamily="49" charset="-122"/>
              </a:rPr>
              <a:t>定律</a:t>
            </a:r>
          </a:p>
          <a:p>
            <a:r>
              <a:rPr lang="en-US" altLang="zh-CN" sz="2400" b="1" dirty="0">
                <a:latin typeface="FangSong" panose="02010609060101010101" pitchFamily="49" charset="-122"/>
                <a:ea typeface="FangSong" panose="02010609060101010101" pitchFamily="49" charset="-122"/>
              </a:rPr>
              <a:t>–</a:t>
            </a:r>
            <a:r>
              <a:rPr lang="zh-CN" altLang="en-US" sz="2400" b="1" dirty="0">
                <a:latin typeface="FangSong" panose="02010609060101010101" pitchFamily="49" charset="-122"/>
                <a:ea typeface="FangSong" panose="02010609060101010101" pitchFamily="49" charset="-122"/>
              </a:rPr>
              <a:t>充分利用存储空间等计算资源，尽量增大问题规模以产生更好</a:t>
            </a:r>
            <a:r>
              <a:rPr lang="en-US" altLang="zh-CN" sz="2400" b="1" dirty="0">
                <a:latin typeface="FangSong" panose="02010609060101010101" pitchFamily="49" charset="-122"/>
                <a:ea typeface="FangSong" panose="02010609060101010101" pitchFamily="49" charset="-122"/>
              </a:rPr>
              <a:t>/</a:t>
            </a:r>
            <a:r>
              <a:rPr lang="zh-CN" altLang="en-US" sz="2400" b="1" dirty="0">
                <a:latin typeface="FangSong" panose="02010609060101010101" pitchFamily="49" charset="-122"/>
                <a:ea typeface="FangSong" panose="02010609060101010101" pitchFamily="49" charset="-122"/>
              </a:rPr>
              <a:t>更精确的解。</a:t>
            </a:r>
          </a:p>
          <a:p>
            <a:r>
              <a:rPr lang="zh-CN" altLang="en-US" sz="2400" b="1" dirty="0">
                <a:solidFill>
                  <a:srgbClr val="00B050"/>
                </a:solidFill>
                <a:latin typeface="FangSong" panose="02010609060101010101" pitchFamily="49" charset="-122"/>
                <a:ea typeface="FangSong" panose="02010609060101010101" pitchFamily="49" charset="-122"/>
              </a:rPr>
              <a:t>比如：你要设法让每个老婆都在干活，别让她们闲着。</a:t>
            </a:r>
            <a:endParaRPr lang="en-US" altLang="zh-CN" sz="2400" b="1" i="1" dirty="0">
              <a:solidFill>
                <a:srgbClr val="00B050"/>
              </a:solidFill>
              <a:latin typeface="FangSong" panose="02010609060101010101" pitchFamily="49" charset="-122"/>
              <a:ea typeface="FangSong" panose="02010609060101010101" pitchFamily="49" charset="-122"/>
            </a:endParaRPr>
          </a:p>
        </p:txBody>
      </p:sp>
    </p:spTree>
    <p:extLst>
      <p:ext uri="{BB962C8B-B14F-4D97-AF65-F5344CB8AC3E}">
        <p14:creationId xmlns:p14="http://schemas.microsoft.com/office/powerpoint/2010/main" val="3558512332"/>
      </p:ext>
    </p:extLst>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Java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T</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hread Memory Model</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a:t>
            </a:r>
            <a:r>
              <a:rPr lang="en-US" altLang="zh-Hans" sz="2800" b="1" dirty="0">
                <a:solidFill>
                  <a:srgbClr val="FF0000"/>
                </a:solidFill>
                <a:latin typeface="仿宋" panose="02010609060101010101" pitchFamily="49" charset="-122"/>
                <a:ea typeface="仿宋" panose="02010609060101010101" pitchFamily="49" charset="-122"/>
                <a:cs typeface="+mn-ea"/>
                <a:sym typeface="+mn-lt"/>
              </a:rPr>
              <a:t>JMM</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6" name="图片 5">
            <a:extLst>
              <a:ext uri="{FF2B5EF4-FFF2-40B4-BE49-F238E27FC236}">
                <a16:creationId xmlns:a16="http://schemas.microsoft.com/office/drawing/2014/main" id="{49884610-12E1-6344-A822-F134CA2EB179}"/>
              </a:ext>
            </a:extLst>
          </p:cNvPr>
          <p:cNvPicPr>
            <a:picLocks noChangeAspect="1"/>
          </p:cNvPicPr>
          <p:nvPr/>
        </p:nvPicPr>
        <p:blipFill>
          <a:blip r:embed="rId3"/>
          <a:stretch>
            <a:fillRect/>
          </a:stretch>
        </p:blipFill>
        <p:spPr>
          <a:xfrm>
            <a:off x="1479884" y="1757200"/>
            <a:ext cx="9183909" cy="3175745"/>
          </a:xfrm>
          <a:prstGeom prst="rect">
            <a:avLst/>
          </a:prstGeom>
        </p:spPr>
      </p:pic>
    </p:spTree>
    <p:extLst>
      <p:ext uri="{BB962C8B-B14F-4D97-AF65-F5344CB8AC3E}">
        <p14:creationId xmlns:p14="http://schemas.microsoft.com/office/powerpoint/2010/main" val="577920220"/>
      </p:ext>
    </p:extLst>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Working Memory And Main Memory</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3"/>
          <a:stretch>
            <a:fillRect/>
          </a:stretch>
        </p:blipFill>
        <p:spPr>
          <a:xfrm>
            <a:off x="265176" y="328467"/>
            <a:ext cx="1378622" cy="697234"/>
          </a:xfrm>
          <a:prstGeom prst="rect">
            <a:avLst/>
          </a:prstGeom>
        </p:spPr>
      </p:pic>
      <p:sp>
        <p:nvSpPr>
          <p:cNvPr id="7" name="Text Box 49">
            <a:extLst>
              <a:ext uri="{FF2B5EF4-FFF2-40B4-BE49-F238E27FC236}">
                <a16:creationId xmlns:a16="http://schemas.microsoft.com/office/drawing/2014/main" id="{0F70AB84-44A6-094D-A225-A910494236A1}"/>
              </a:ext>
            </a:extLst>
          </p:cNvPr>
          <p:cNvSpPr txBox="1">
            <a:spLocks noChangeArrowheads="1"/>
          </p:cNvSpPr>
          <p:nvPr/>
        </p:nvSpPr>
        <p:spPr bwMode="gray">
          <a:xfrm>
            <a:off x="457200" y="1556792"/>
            <a:ext cx="2309751" cy="40318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marL="285750" indent="-285750">
              <a:buFont typeface="Wingdings" panose="05000000000000000000" pitchFamily="2" charset="2"/>
              <a:buChar char="Ø"/>
            </a:pPr>
            <a:r>
              <a:rPr lang="en-US" altLang="zh-CN" sz="3200" b="1" dirty="0">
                <a:solidFill>
                  <a:srgbClr val="FF0000"/>
                </a:solidFill>
                <a:latin typeface="FangSong" panose="02010609060101010101" pitchFamily="49" charset="-122"/>
                <a:ea typeface="FangSong" panose="02010609060101010101" pitchFamily="49" charset="-122"/>
              </a:rPr>
              <a:t>lock</a:t>
            </a:r>
            <a:endParaRPr lang="zh-CN" altLang="en-US" sz="3200" b="1" dirty="0">
              <a:solidFill>
                <a:srgbClr val="FF0000"/>
              </a:solidFill>
              <a:latin typeface="FangSong" panose="02010609060101010101" pitchFamily="49" charset="-122"/>
              <a:ea typeface="FangSong" panose="02010609060101010101" pitchFamily="49" charset="-122"/>
            </a:endParaRPr>
          </a:p>
          <a:p>
            <a:pPr marL="285750" indent="-285750">
              <a:buFont typeface="Wingdings" panose="05000000000000000000" pitchFamily="2" charset="2"/>
              <a:buChar char="Ø"/>
            </a:pPr>
            <a:r>
              <a:rPr lang="en-US" altLang="zh-CN" sz="3200" b="1" dirty="0">
                <a:solidFill>
                  <a:srgbClr val="FF0000"/>
                </a:solidFill>
                <a:latin typeface="FangSong" panose="02010609060101010101" pitchFamily="49" charset="-122"/>
                <a:ea typeface="FangSong" panose="02010609060101010101" pitchFamily="49" charset="-122"/>
              </a:rPr>
              <a:t>unlock</a:t>
            </a:r>
            <a:endParaRPr lang="zh-CN" altLang="en-US" sz="3200" b="1" dirty="0">
              <a:solidFill>
                <a:srgbClr val="FF0000"/>
              </a:solidFill>
              <a:latin typeface="FangSong" panose="02010609060101010101" pitchFamily="49" charset="-122"/>
              <a:ea typeface="FangSong" panose="02010609060101010101" pitchFamily="49" charset="-122"/>
            </a:endParaRPr>
          </a:p>
          <a:p>
            <a:pPr marL="285750" indent="-285750">
              <a:buFont typeface="Wingdings" panose="05000000000000000000" pitchFamily="2" charset="2"/>
              <a:buChar char="Ø"/>
            </a:pPr>
            <a:r>
              <a:rPr lang="en-US" altLang="zh-CN" sz="3200" b="1" dirty="0">
                <a:solidFill>
                  <a:srgbClr val="FF0000"/>
                </a:solidFill>
                <a:latin typeface="FangSong" panose="02010609060101010101" pitchFamily="49" charset="-122"/>
                <a:ea typeface="FangSong" panose="02010609060101010101" pitchFamily="49" charset="-122"/>
              </a:rPr>
              <a:t>read</a:t>
            </a:r>
            <a:endParaRPr lang="zh-CN" altLang="en-US" sz="3200" b="1" dirty="0">
              <a:solidFill>
                <a:srgbClr val="FF0000"/>
              </a:solidFill>
              <a:latin typeface="FangSong" panose="02010609060101010101" pitchFamily="49" charset="-122"/>
              <a:ea typeface="FangSong" panose="02010609060101010101" pitchFamily="49" charset="-122"/>
            </a:endParaRPr>
          </a:p>
          <a:p>
            <a:pPr marL="285750" indent="-285750">
              <a:buFont typeface="Wingdings" panose="05000000000000000000" pitchFamily="2" charset="2"/>
              <a:buChar char="Ø"/>
            </a:pPr>
            <a:r>
              <a:rPr lang="en-US" altLang="zh-CN" sz="3200" b="1" dirty="0">
                <a:solidFill>
                  <a:srgbClr val="000000"/>
                </a:solidFill>
                <a:latin typeface="FangSong" panose="02010609060101010101" pitchFamily="49" charset="-122"/>
                <a:ea typeface="FangSong" panose="02010609060101010101" pitchFamily="49" charset="-122"/>
              </a:rPr>
              <a:t>load</a:t>
            </a:r>
            <a:endParaRPr lang="zh-CN" altLang="en-US" sz="3200" b="1" dirty="0">
              <a:solidFill>
                <a:srgbClr val="000000"/>
              </a:solidFill>
              <a:latin typeface="FangSong" panose="02010609060101010101" pitchFamily="49" charset="-122"/>
              <a:ea typeface="FangSong" panose="02010609060101010101" pitchFamily="49" charset="-122"/>
            </a:endParaRPr>
          </a:p>
          <a:p>
            <a:pPr marL="285750" indent="-285750">
              <a:buFont typeface="Wingdings" panose="05000000000000000000" pitchFamily="2" charset="2"/>
              <a:buChar char="Ø"/>
            </a:pPr>
            <a:r>
              <a:rPr lang="en-US" altLang="zh-CN" sz="3200" b="1" dirty="0">
                <a:solidFill>
                  <a:srgbClr val="000000"/>
                </a:solidFill>
                <a:latin typeface="FangSong" panose="02010609060101010101" pitchFamily="49" charset="-122"/>
                <a:ea typeface="FangSong" panose="02010609060101010101" pitchFamily="49" charset="-122"/>
              </a:rPr>
              <a:t>use</a:t>
            </a:r>
            <a:endParaRPr lang="zh-CN" altLang="en-US" sz="3200" b="1" dirty="0">
              <a:solidFill>
                <a:srgbClr val="000000"/>
              </a:solidFill>
              <a:latin typeface="FangSong" panose="02010609060101010101" pitchFamily="49" charset="-122"/>
              <a:ea typeface="FangSong" panose="02010609060101010101" pitchFamily="49" charset="-122"/>
            </a:endParaRPr>
          </a:p>
          <a:p>
            <a:pPr marL="285750" indent="-285750">
              <a:buFont typeface="Wingdings" panose="05000000000000000000" pitchFamily="2" charset="2"/>
              <a:buChar char="Ø"/>
            </a:pPr>
            <a:r>
              <a:rPr lang="en-US" altLang="zh-CN" sz="3200" b="1" dirty="0">
                <a:solidFill>
                  <a:srgbClr val="000000"/>
                </a:solidFill>
                <a:latin typeface="FangSong" panose="02010609060101010101" pitchFamily="49" charset="-122"/>
                <a:ea typeface="FangSong" panose="02010609060101010101" pitchFamily="49" charset="-122"/>
              </a:rPr>
              <a:t>assign</a:t>
            </a:r>
            <a:endParaRPr lang="zh-CN" altLang="en-US" sz="3200" b="1" dirty="0">
              <a:solidFill>
                <a:srgbClr val="000000"/>
              </a:solidFill>
              <a:latin typeface="FangSong" panose="02010609060101010101" pitchFamily="49" charset="-122"/>
              <a:ea typeface="FangSong" panose="02010609060101010101" pitchFamily="49" charset="-122"/>
            </a:endParaRPr>
          </a:p>
          <a:p>
            <a:pPr marL="285750" indent="-285750">
              <a:buFont typeface="Wingdings" panose="05000000000000000000" pitchFamily="2" charset="2"/>
              <a:buChar char="Ø"/>
            </a:pPr>
            <a:r>
              <a:rPr lang="en-US" altLang="zh-CN" sz="3200" b="1" dirty="0">
                <a:solidFill>
                  <a:srgbClr val="000000"/>
                </a:solidFill>
                <a:latin typeface="FangSong" panose="02010609060101010101" pitchFamily="49" charset="-122"/>
                <a:ea typeface="FangSong" panose="02010609060101010101" pitchFamily="49" charset="-122"/>
              </a:rPr>
              <a:t>store</a:t>
            </a:r>
            <a:endParaRPr lang="zh-CN" altLang="en-US" sz="3200" b="1" dirty="0">
              <a:solidFill>
                <a:srgbClr val="000000"/>
              </a:solidFill>
              <a:latin typeface="FangSong" panose="02010609060101010101" pitchFamily="49" charset="-122"/>
              <a:ea typeface="FangSong" panose="02010609060101010101" pitchFamily="49" charset="-122"/>
            </a:endParaRPr>
          </a:p>
          <a:p>
            <a:pPr marL="285750" indent="-285750">
              <a:buFont typeface="Wingdings" panose="05000000000000000000" pitchFamily="2" charset="2"/>
              <a:buChar char="Ø"/>
            </a:pPr>
            <a:r>
              <a:rPr lang="en-US" altLang="zh-CN" sz="3200" b="1" dirty="0">
                <a:solidFill>
                  <a:srgbClr val="FF0000"/>
                </a:solidFill>
                <a:latin typeface="FangSong" panose="02010609060101010101" pitchFamily="49" charset="-122"/>
                <a:ea typeface="FangSong" panose="02010609060101010101" pitchFamily="49" charset="-122"/>
              </a:rPr>
              <a:t>write</a:t>
            </a:r>
          </a:p>
        </p:txBody>
      </p:sp>
      <p:sp>
        <p:nvSpPr>
          <p:cNvPr id="6" name="Text Box 49">
            <a:extLst>
              <a:ext uri="{FF2B5EF4-FFF2-40B4-BE49-F238E27FC236}">
                <a16:creationId xmlns:a16="http://schemas.microsoft.com/office/drawing/2014/main" id="{61174451-C485-8941-BE7D-4813F8D4344C}"/>
              </a:ext>
            </a:extLst>
          </p:cNvPr>
          <p:cNvSpPr txBox="1">
            <a:spLocks noChangeArrowheads="1"/>
          </p:cNvSpPr>
          <p:nvPr/>
        </p:nvSpPr>
        <p:spPr bwMode="gray">
          <a:xfrm>
            <a:off x="2529445" y="1557916"/>
            <a:ext cx="9116292" cy="4154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marL="457200" indent="-457200">
              <a:buFont typeface="+mj-ea"/>
              <a:buAutoNum type="circleNumDbPlain"/>
            </a:pPr>
            <a:r>
              <a:rPr lang="zh-CN" altLang="en-US" sz="2400" b="1" dirty="0">
                <a:latin typeface="FangSong" panose="02010609060101010101" pitchFamily="49" charset="-122"/>
                <a:ea typeface="FangSong" panose="02010609060101010101" pitchFamily="49" charset="-122"/>
              </a:rPr>
              <a:t>（</a:t>
            </a:r>
            <a:r>
              <a:rPr lang="en-US" altLang="zh-CN" sz="2400" b="1" dirty="0">
                <a:latin typeface="FangSong" panose="02010609060101010101" pitchFamily="49" charset="-122"/>
                <a:ea typeface="FangSong" panose="02010609060101010101" pitchFamily="49" charset="-122"/>
              </a:rPr>
              <a:t>lock - unlock</a:t>
            </a:r>
            <a:r>
              <a:rPr lang="zh-CN" altLang="en-US" sz="2400" b="1" dirty="0">
                <a:latin typeface="FangSong" panose="02010609060101010101" pitchFamily="49" charset="-122"/>
                <a:ea typeface="FangSong" panose="02010609060101010101" pitchFamily="49" charset="-122"/>
              </a:rPr>
              <a:t>） </a:t>
            </a:r>
            <a:r>
              <a:rPr lang="en-US" altLang="zh-CN" sz="2400" b="1" dirty="0">
                <a:latin typeface="FangSong" panose="02010609060101010101" pitchFamily="49" charset="-122"/>
                <a:ea typeface="FangSong" panose="02010609060101010101" pitchFamily="49" charset="-122"/>
              </a:rPr>
              <a:t>lock</a:t>
            </a:r>
            <a:r>
              <a:rPr lang="zh-CN" altLang="en-US" sz="2400" b="1" dirty="0">
                <a:latin typeface="FangSong" panose="02010609060101010101" pitchFamily="49" charset="-122"/>
                <a:ea typeface="FangSong" panose="02010609060101010101" pitchFamily="49" charset="-122"/>
              </a:rPr>
              <a:t>将一个主内存变量标记成线程独占，</a:t>
            </a:r>
            <a:r>
              <a:rPr lang="en-US" altLang="zh-CN" sz="2400" b="1" dirty="0">
                <a:latin typeface="FangSong" panose="02010609060101010101" pitchFamily="49" charset="-122"/>
                <a:ea typeface="FangSong" panose="02010609060101010101" pitchFamily="49" charset="-122"/>
              </a:rPr>
              <a:t>unlock</a:t>
            </a:r>
            <a:r>
              <a:rPr lang="zh-CN" altLang="en-US" sz="2400" b="1" dirty="0">
                <a:latin typeface="FangSong" panose="02010609060101010101" pitchFamily="49" charset="-122"/>
                <a:ea typeface="FangSong" panose="02010609060101010101" pitchFamily="49" charset="-122"/>
              </a:rPr>
              <a:t>将独占的变量释放</a:t>
            </a:r>
          </a:p>
          <a:p>
            <a:pPr marL="457200" indent="-457200">
              <a:buFont typeface="+mj-ea"/>
              <a:buAutoNum type="circleNumDbPlain"/>
            </a:pPr>
            <a:r>
              <a:rPr lang="zh-CN" altLang="en-US" sz="2400" b="1" dirty="0">
                <a:latin typeface="FangSong" panose="02010609060101010101" pitchFamily="49" charset="-122"/>
                <a:ea typeface="FangSong" panose="02010609060101010101" pitchFamily="49" charset="-122"/>
              </a:rPr>
              <a:t>（</a:t>
            </a:r>
            <a:r>
              <a:rPr lang="en-US" altLang="zh-CN" sz="2400" b="1" dirty="0">
                <a:latin typeface="FangSong" panose="02010609060101010101" pitchFamily="49" charset="-122"/>
                <a:ea typeface="FangSong" panose="02010609060101010101" pitchFamily="49" charset="-122"/>
              </a:rPr>
              <a:t>read - load</a:t>
            </a:r>
            <a:r>
              <a:rPr lang="zh-CN" altLang="en-US" sz="2400" b="1" dirty="0">
                <a:latin typeface="FangSong" panose="02010609060101010101" pitchFamily="49" charset="-122"/>
                <a:ea typeface="FangSong" panose="02010609060101010101" pitchFamily="49" charset="-122"/>
              </a:rPr>
              <a:t>）</a:t>
            </a:r>
            <a:r>
              <a:rPr lang="en-US" altLang="zh-CN" sz="2400" b="1" dirty="0">
                <a:latin typeface="FangSong" panose="02010609060101010101" pitchFamily="49" charset="-122"/>
                <a:ea typeface="FangSong" panose="02010609060101010101" pitchFamily="49" charset="-122"/>
              </a:rPr>
              <a:t>read </a:t>
            </a:r>
            <a:r>
              <a:rPr lang="zh-CN" altLang="en-US" sz="2400" b="1" dirty="0">
                <a:latin typeface="FangSong" panose="02010609060101010101" pitchFamily="49" charset="-122"/>
                <a:ea typeface="FangSong" panose="02010609060101010101" pitchFamily="49" charset="-122"/>
              </a:rPr>
              <a:t>将主内存的变量读取到</a:t>
            </a:r>
            <a:r>
              <a:rPr lang="en-US" altLang="zh-CN" sz="2400" b="1" dirty="0">
                <a:latin typeface="FangSong" panose="02010609060101010101" pitchFamily="49" charset="-122"/>
                <a:ea typeface="FangSong" panose="02010609060101010101" pitchFamily="49" charset="-122"/>
              </a:rPr>
              <a:t>CPU</a:t>
            </a:r>
            <a:r>
              <a:rPr lang="zh-CN" altLang="en-US" sz="2400" b="1" dirty="0">
                <a:latin typeface="FangSong" panose="02010609060101010101" pitchFamily="49" charset="-122"/>
                <a:ea typeface="FangSong" panose="02010609060101010101" pitchFamily="49" charset="-122"/>
              </a:rPr>
              <a:t>中，</a:t>
            </a:r>
            <a:r>
              <a:rPr lang="en-US" altLang="zh-CN" sz="2400" b="1" dirty="0">
                <a:latin typeface="FangSong" panose="02010609060101010101" pitchFamily="49" charset="-122"/>
                <a:ea typeface="FangSong" panose="02010609060101010101" pitchFamily="49" charset="-122"/>
              </a:rPr>
              <a:t>load</a:t>
            </a:r>
            <a:r>
              <a:rPr lang="zh-CN" altLang="en-US" sz="2400" b="1" dirty="0">
                <a:latin typeface="FangSong" panose="02010609060101010101" pitchFamily="49" charset="-122"/>
                <a:ea typeface="FangSong" panose="02010609060101010101" pitchFamily="49" charset="-122"/>
              </a:rPr>
              <a:t>操作将</a:t>
            </a:r>
            <a:r>
              <a:rPr lang="en-US" altLang="zh-CN" sz="2400" b="1" dirty="0">
                <a:latin typeface="FangSong" panose="02010609060101010101" pitchFamily="49" charset="-122"/>
                <a:ea typeface="FangSong" panose="02010609060101010101" pitchFamily="49" charset="-122"/>
              </a:rPr>
              <a:t>read</a:t>
            </a:r>
            <a:r>
              <a:rPr lang="zh-CN" altLang="en-US" sz="2400" b="1" dirty="0">
                <a:latin typeface="FangSong" panose="02010609060101010101" pitchFamily="49" charset="-122"/>
                <a:ea typeface="FangSong" panose="02010609060101010101" pitchFamily="49" charset="-122"/>
              </a:rPr>
              <a:t>到的变量存入到工作内存中</a:t>
            </a:r>
            <a:r>
              <a:rPr lang="en-US" altLang="zh-CN" sz="2400" b="1" dirty="0">
                <a:latin typeface="FangSong" panose="02010609060101010101" pitchFamily="49" charset="-122"/>
                <a:ea typeface="FangSong" panose="02010609060101010101" pitchFamily="49" charset="-122"/>
              </a:rPr>
              <a:t>,</a:t>
            </a:r>
            <a:r>
              <a:rPr lang="zh-CN" altLang="en-US" sz="2400" b="1" dirty="0">
                <a:latin typeface="FangSong" panose="02010609060101010101" pitchFamily="49" charset="-122"/>
                <a:ea typeface="FangSong" panose="02010609060101010101" pitchFamily="49" charset="-122"/>
              </a:rPr>
              <a:t>一定会成对出现</a:t>
            </a:r>
          </a:p>
          <a:p>
            <a:pPr marL="457200" indent="-457200">
              <a:buFont typeface="+mj-ea"/>
              <a:buAutoNum type="circleNumDbPlain"/>
            </a:pPr>
            <a:r>
              <a:rPr lang="zh-CN" altLang="en-US" sz="2400" b="1" dirty="0">
                <a:latin typeface="FangSong" panose="02010609060101010101" pitchFamily="49" charset="-122"/>
                <a:ea typeface="FangSong" panose="02010609060101010101" pitchFamily="49" charset="-122"/>
              </a:rPr>
              <a:t>（</a:t>
            </a:r>
            <a:r>
              <a:rPr lang="en-US" altLang="zh-CN" sz="2400" b="1" dirty="0">
                <a:latin typeface="FangSong" panose="02010609060101010101" pitchFamily="49" charset="-122"/>
                <a:ea typeface="FangSong" panose="02010609060101010101" pitchFamily="49" charset="-122"/>
              </a:rPr>
              <a:t>use - assign</a:t>
            </a:r>
            <a:r>
              <a:rPr lang="zh-CN" altLang="en-US" sz="2400" b="1" dirty="0">
                <a:latin typeface="FangSong" panose="02010609060101010101" pitchFamily="49" charset="-122"/>
                <a:ea typeface="FangSong" panose="02010609060101010101" pitchFamily="49" charset="-122"/>
              </a:rPr>
              <a:t>） </a:t>
            </a:r>
            <a:r>
              <a:rPr lang="en-US" altLang="zh-CN" sz="2400" b="1" dirty="0">
                <a:latin typeface="FangSong" panose="02010609060101010101" pitchFamily="49" charset="-122"/>
                <a:ea typeface="FangSong" panose="02010609060101010101" pitchFamily="49" charset="-122"/>
              </a:rPr>
              <a:t>use</a:t>
            </a:r>
            <a:r>
              <a:rPr lang="zh-CN" altLang="en-US" sz="2400" b="1" dirty="0">
                <a:latin typeface="FangSong" panose="02010609060101010101" pitchFamily="49" charset="-122"/>
                <a:ea typeface="FangSong" panose="02010609060101010101" pitchFamily="49" charset="-122"/>
              </a:rPr>
              <a:t>将工作内存中的变量传递给执行的代码中，当代码需要使用变量值的字节码时，需要这个操作。 </a:t>
            </a:r>
            <a:r>
              <a:rPr lang="en-US" altLang="zh-CN" sz="2400" b="1" dirty="0">
                <a:latin typeface="FangSong" panose="02010609060101010101" pitchFamily="49" charset="-122"/>
                <a:ea typeface="FangSong" panose="02010609060101010101" pitchFamily="49" charset="-122"/>
              </a:rPr>
              <a:t>assign </a:t>
            </a:r>
            <a:r>
              <a:rPr lang="zh-CN" altLang="en-US" sz="2400" b="1" dirty="0">
                <a:latin typeface="FangSong" panose="02010609060101010101" pitchFamily="49" charset="-122"/>
                <a:ea typeface="FangSong" panose="02010609060101010101" pitchFamily="49" charset="-122"/>
              </a:rPr>
              <a:t>赋值操作，将代码中赋值指令出现时，把收到的变量赋值到工作内存中</a:t>
            </a:r>
          </a:p>
          <a:p>
            <a:pPr marL="457200" indent="-457200">
              <a:buFont typeface="+mj-ea"/>
              <a:buAutoNum type="circleNumDbPlain"/>
            </a:pPr>
            <a:r>
              <a:rPr lang="zh-CN" altLang="en-US" sz="2400" b="1" dirty="0">
                <a:latin typeface="FangSong" panose="02010609060101010101" pitchFamily="49" charset="-122"/>
                <a:ea typeface="FangSong" panose="02010609060101010101" pitchFamily="49" charset="-122"/>
              </a:rPr>
              <a:t> </a:t>
            </a:r>
            <a:r>
              <a:rPr lang="en-US" altLang="zh-CN" sz="2400" b="1" dirty="0">
                <a:latin typeface="FangSong" panose="02010609060101010101" pitchFamily="49" charset="-122"/>
                <a:ea typeface="FangSong" panose="02010609060101010101" pitchFamily="49" charset="-122"/>
              </a:rPr>
              <a:t>(store - write) store </a:t>
            </a:r>
            <a:r>
              <a:rPr lang="zh-CN" altLang="en-US" sz="2400" b="1" dirty="0">
                <a:latin typeface="FangSong" panose="02010609060101010101" pitchFamily="49" charset="-122"/>
                <a:ea typeface="FangSong" panose="02010609060101010101" pitchFamily="49" charset="-122"/>
              </a:rPr>
              <a:t>将工作内存的变量传送回主内存，但是只是传送，</a:t>
            </a:r>
            <a:r>
              <a:rPr lang="en-US" altLang="zh-CN" sz="2400" b="1" dirty="0">
                <a:latin typeface="FangSong" panose="02010609060101010101" pitchFamily="49" charset="-122"/>
                <a:ea typeface="FangSong" panose="02010609060101010101" pitchFamily="49" charset="-122"/>
              </a:rPr>
              <a:t>write</a:t>
            </a:r>
            <a:r>
              <a:rPr lang="zh-CN" altLang="en-US" sz="2400" b="1" dirty="0">
                <a:latin typeface="FangSong" panose="02010609060101010101" pitchFamily="49" charset="-122"/>
                <a:ea typeface="FangSong" panose="02010609060101010101" pitchFamily="49" charset="-122"/>
              </a:rPr>
              <a:t>操作才会将值写入到主内存。而且这两个一定会成对出现</a:t>
            </a:r>
          </a:p>
        </p:txBody>
      </p:sp>
    </p:spTree>
    <p:extLst>
      <p:ext uri="{BB962C8B-B14F-4D97-AF65-F5344CB8AC3E}">
        <p14:creationId xmlns:p14="http://schemas.microsoft.com/office/powerpoint/2010/main" val="260669774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Instruction</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3"/>
          <a:stretch>
            <a:fillRect/>
          </a:stretch>
        </p:blipFill>
        <p:spPr>
          <a:xfrm>
            <a:off x="265176" y="328467"/>
            <a:ext cx="1378622" cy="697234"/>
          </a:xfrm>
          <a:prstGeom prst="rect">
            <a:avLst/>
          </a:prstGeom>
        </p:spPr>
      </p:pic>
      <p:sp>
        <p:nvSpPr>
          <p:cNvPr id="7" name="Text Box 49">
            <a:extLst>
              <a:ext uri="{FF2B5EF4-FFF2-40B4-BE49-F238E27FC236}">
                <a16:creationId xmlns:a16="http://schemas.microsoft.com/office/drawing/2014/main" id="{0F70AB84-44A6-094D-A225-A910494236A1}"/>
              </a:ext>
            </a:extLst>
          </p:cNvPr>
          <p:cNvSpPr txBox="1">
            <a:spLocks noChangeArrowheads="1"/>
          </p:cNvSpPr>
          <p:nvPr/>
        </p:nvSpPr>
        <p:spPr bwMode="gray">
          <a:xfrm>
            <a:off x="387568" y="1361151"/>
            <a:ext cx="11548753" cy="52629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marL="457200" indent="-457200">
              <a:buFont typeface="Wingdings" pitchFamily="2" charset="2"/>
              <a:buChar char="Ø"/>
            </a:pPr>
            <a:r>
              <a:rPr lang="en-US" altLang="zh-CN" sz="2800" b="1" dirty="0">
                <a:latin typeface="FangSong" panose="02010609060101010101" pitchFamily="49" charset="-122"/>
                <a:ea typeface="FangSong" panose="02010609060101010101" pitchFamily="49" charset="-122"/>
              </a:rPr>
              <a:t>read load ; store write</a:t>
            </a:r>
            <a:r>
              <a:rPr lang="zh-CN" altLang="en-US" sz="2800" b="1" dirty="0">
                <a:latin typeface="FangSong" panose="02010609060101010101" pitchFamily="49" charset="-122"/>
                <a:ea typeface="FangSong" panose="02010609060101010101" pitchFamily="49" charset="-122"/>
              </a:rPr>
              <a:t>只能成对操作，不能出现只读不用，只返回不存储</a:t>
            </a:r>
          </a:p>
          <a:p>
            <a:pPr marL="457200" indent="-457200">
              <a:buFont typeface="Wingdings" pitchFamily="2" charset="2"/>
              <a:buChar char="Ø"/>
            </a:pPr>
            <a:r>
              <a:rPr lang="zh-CN" altLang="en-US" sz="2800" b="1" dirty="0">
                <a:latin typeface="FangSong" panose="02010609060101010101" pitchFamily="49" charset="-122"/>
                <a:ea typeface="FangSong" panose="02010609060101010101" pitchFamily="49" charset="-122"/>
              </a:rPr>
              <a:t>不允许线程丢弃</a:t>
            </a:r>
            <a:r>
              <a:rPr lang="en-US" altLang="zh-CN" sz="2800" b="1" dirty="0">
                <a:latin typeface="FangSong" panose="02010609060101010101" pitchFamily="49" charset="-122"/>
                <a:ea typeface="FangSong" panose="02010609060101010101" pitchFamily="49" charset="-122"/>
              </a:rPr>
              <a:t>assign</a:t>
            </a:r>
            <a:r>
              <a:rPr lang="zh-CN" altLang="en-US" sz="2800" b="1" dirty="0">
                <a:latin typeface="FangSong" panose="02010609060101010101" pitchFamily="49" charset="-122"/>
                <a:ea typeface="FangSong" panose="02010609060101010101" pitchFamily="49" charset="-122"/>
              </a:rPr>
              <a:t>操作，用完的变量一定会传回主内存，也不允许将未</a:t>
            </a:r>
            <a:r>
              <a:rPr lang="en-US" altLang="zh-CN" sz="2800" b="1" dirty="0">
                <a:latin typeface="FangSong" panose="02010609060101010101" pitchFamily="49" charset="-122"/>
                <a:ea typeface="FangSong" panose="02010609060101010101" pitchFamily="49" charset="-122"/>
              </a:rPr>
              <a:t>assign</a:t>
            </a:r>
            <a:r>
              <a:rPr lang="zh-CN" altLang="en-US" sz="2800" b="1" dirty="0">
                <a:latin typeface="FangSong" panose="02010609060101010101" pitchFamily="49" charset="-122"/>
                <a:ea typeface="FangSong" panose="02010609060101010101" pitchFamily="49" charset="-122"/>
              </a:rPr>
              <a:t>的变量从工作内存写回主内存</a:t>
            </a:r>
          </a:p>
          <a:p>
            <a:pPr marL="457200" indent="-457200">
              <a:buFont typeface="Wingdings" pitchFamily="2" charset="2"/>
              <a:buChar char="Ø"/>
            </a:pPr>
            <a:r>
              <a:rPr lang="zh-CN" altLang="en-US" sz="2800" b="1" dirty="0">
                <a:latin typeface="FangSong" panose="02010609060101010101" pitchFamily="49" charset="-122"/>
                <a:ea typeface="FangSong" panose="02010609060101010101" pitchFamily="49" charset="-122"/>
              </a:rPr>
              <a:t>变量只能从主内存中创建，未初始化的变量线程不能</a:t>
            </a:r>
            <a:r>
              <a:rPr lang="en-US" altLang="zh-CN" sz="2800" b="1" dirty="0">
                <a:latin typeface="FangSong" panose="02010609060101010101" pitchFamily="49" charset="-122"/>
                <a:ea typeface="FangSong" panose="02010609060101010101" pitchFamily="49" charset="-122"/>
              </a:rPr>
              <a:t>load </a:t>
            </a:r>
            <a:r>
              <a:rPr lang="zh-CN" altLang="en-US" sz="2800" b="1" dirty="0">
                <a:latin typeface="FangSong" panose="02010609060101010101" pitchFamily="49" charset="-122"/>
                <a:ea typeface="FangSong" panose="02010609060101010101" pitchFamily="49" charset="-122"/>
              </a:rPr>
              <a:t>或 </a:t>
            </a:r>
            <a:r>
              <a:rPr lang="en-US" altLang="zh-CN" sz="2800" b="1" dirty="0">
                <a:latin typeface="FangSong" panose="02010609060101010101" pitchFamily="49" charset="-122"/>
                <a:ea typeface="FangSong" panose="02010609060101010101" pitchFamily="49" charset="-122"/>
              </a:rPr>
              <a:t>assign</a:t>
            </a:r>
          </a:p>
          <a:p>
            <a:pPr marL="457200" indent="-457200">
              <a:buFont typeface="Wingdings" pitchFamily="2" charset="2"/>
              <a:buChar char="Ø"/>
            </a:pPr>
            <a:r>
              <a:rPr lang="zh-CN" altLang="en-US" sz="2800" b="1" dirty="0">
                <a:latin typeface="FangSong" panose="02010609060101010101" pitchFamily="49" charset="-122"/>
                <a:ea typeface="FangSong" panose="02010609060101010101" pitchFamily="49" charset="-122"/>
              </a:rPr>
              <a:t>变量只能被一条线程</a:t>
            </a:r>
            <a:r>
              <a:rPr lang="en-US" altLang="zh-CN" sz="2800" b="1" dirty="0">
                <a:latin typeface="FangSong" panose="02010609060101010101" pitchFamily="49" charset="-122"/>
                <a:ea typeface="FangSong" panose="02010609060101010101" pitchFamily="49" charset="-122"/>
              </a:rPr>
              <a:t>lock</a:t>
            </a:r>
            <a:r>
              <a:rPr lang="zh-CN" altLang="en-US" sz="2800" b="1" dirty="0">
                <a:latin typeface="FangSong" panose="02010609060101010101" pitchFamily="49" charset="-122"/>
                <a:ea typeface="FangSong" panose="02010609060101010101" pitchFamily="49" charset="-122"/>
              </a:rPr>
              <a:t>，而且可以</a:t>
            </a:r>
            <a:r>
              <a:rPr lang="en-US" altLang="zh-CN" sz="2800" b="1" dirty="0">
                <a:latin typeface="FangSong" panose="02010609060101010101" pitchFamily="49" charset="-122"/>
                <a:ea typeface="FangSong" panose="02010609060101010101" pitchFamily="49" charset="-122"/>
              </a:rPr>
              <a:t>lock</a:t>
            </a:r>
            <a:r>
              <a:rPr lang="zh-CN" altLang="en-US" sz="2800" b="1" dirty="0">
                <a:latin typeface="FangSong" panose="02010609060101010101" pitchFamily="49" charset="-122"/>
                <a:ea typeface="FangSong" panose="02010609060101010101" pitchFamily="49" charset="-122"/>
              </a:rPr>
              <a:t>很多次，必须执行相应条数的</a:t>
            </a:r>
            <a:r>
              <a:rPr lang="en-US" altLang="zh-CN" sz="2800" b="1" dirty="0">
                <a:latin typeface="FangSong" panose="02010609060101010101" pitchFamily="49" charset="-122"/>
                <a:ea typeface="FangSong" panose="02010609060101010101" pitchFamily="49" charset="-122"/>
              </a:rPr>
              <a:t>unlock</a:t>
            </a:r>
            <a:r>
              <a:rPr lang="zh-CN" altLang="en-US" sz="2800" b="1" dirty="0">
                <a:latin typeface="FangSong" panose="02010609060101010101" pitchFamily="49" charset="-122"/>
                <a:ea typeface="FangSong" panose="02010609060101010101" pitchFamily="49" charset="-122"/>
              </a:rPr>
              <a:t>才会被释放</a:t>
            </a:r>
          </a:p>
          <a:p>
            <a:pPr marL="457200" indent="-457200">
              <a:buFont typeface="Wingdings" pitchFamily="2" charset="2"/>
              <a:buChar char="Ø"/>
            </a:pPr>
            <a:r>
              <a:rPr lang="zh-CN" altLang="en-US" sz="2800" b="1" dirty="0">
                <a:latin typeface="FangSong" panose="02010609060101010101" pitchFamily="49" charset="-122"/>
                <a:ea typeface="FangSong" panose="02010609060101010101" pitchFamily="49" charset="-122"/>
              </a:rPr>
              <a:t>线程只能</a:t>
            </a:r>
            <a:r>
              <a:rPr lang="en-US" altLang="zh-CN" sz="2800" b="1" dirty="0">
                <a:latin typeface="FangSong" panose="02010609060101010101" pitchFamily="49" charset="-122"/>
                <a:ea typeface="FangSong" panose="02010609060101010101" pitchFamily="49" charset="-122"/>
              </a:rPr>
              <a:t>unlock</a:t>
            </a:r>
            <a:r>
              <a:rPr lang="zh-CN" altLang="en-US" sz="2800" b="1" dirty="0">
                <a:latin typeface="FangSong" panose="02010609060101010101" pitchFamily="49" charset="-122"/>
                <a:ea typeface="FangSong" panose="02010609060101010101" pitchFamily="49" charset="-122"/>
              </a:rPr>
              <a:t>自己</a:t>
            </a:r>
            <a:r>
              <a:rPr lang="en-US" altLang="zh-CN" sz="2800" b="1" dirty="0">
                <a:latin typeface="FangSong" panose="02010609060101010101" pitchFamily="49" charset="-122"/>
                <a:ea typeface="FangSong" panose="02010609060101010101" pitchFamily="49" charset="-122"/>
              </a:rPr>
              <a:t>lock</a:t>
            </a:r>
            <a:r>
              <a:rPr lang="zh-CN" altLang="en-US" sz="2800" b="1" dirty="0">
                <a:latin typeface="FangSong" panose="02010609060101010101" pitchFamily="49" charset="-122"/>
                <a:ea typeface="FangSong" panose="02010609060101010101" pitchFamily="49" charset="-122"/>
              </a:rPr>
              <a:t>的变量，未被</a:t>
            </a:r>
            <a:r>
              <a:rPr lang="en-US" altLang="zh-CN" sz="2800" b="1" dirty="0">
                <a:latin typeface="FangSong" panose="02010609060101010101" pitchFamily="49" charset="-122"/>
                <a:ea typeface="FangSong" panose="02010609060101010101" pitchFamily="49" charset="-122"/>
              </a:rPr>
              <a:t>lock</a:t>
            </a:r>
            <a:r>
              <a:rPr lang="zh-CN" altLang="en-US" sz="2800" b="1" dirty="0">
                <a:latin typeface="FangSong" panose="02010609060101010101" pitchFamily="49" charset="-122"/>
                <a:ea typeface="FangSong" panose="02010609060101010101" pitchFamily="49" charset="-122"/>
              </a:rPr>
              <a:t>的变量不能执行</a:t>
            </a:r>
            <a:r>
              <a:rPr lang="en-US" altLang="zh-CN" sz="2800" b="1" dirty="0">
                <a:latin typeface="FangSong" panose="02010609060101010101" pitchFamily="49" charset="-122"/>
                <a:ea typeface="FangSong" panose="02010609060101010101" pitchFamily="49" charset="-122"/>
              </a:rPr>
              <a:t>unlock</a:t>
            </a:r>
            <a:r>
              <a:rPr lang="zh-CN" altLang="en-US" sz="2800" b="1" dirty="0">
                <a:latin typeface="FangSong" panose="02010609060101010101" pitchFamily="49" charset="-122"/>
                <a:ea typeface="FangSong" panose="02010609060101010101" pitchFamily="49" charset="-122"/>
              </a:rPr>
              <a:t>，不允许</a:t>
            </a:r>
            <a:r>
              <a:rPr lang="en-US" altLang="zh-CN" sz="2800" b="1" dirty="0">
                <a:latin typeface="FangSong" panose="02010609060101010101" pitchFamily="49" charset="-122"/>
                <a:ea typeface="FangSong" panose="02010609060101010101" pitchFamily="49" charset="-122"/>
              </a:rPr>
              <a:t>unlock</a:t>
            </a:r>
            <a:r>
              <a:rPr lang="zh-CN" altLang="en-US" sz="2800" b="1" dirty="0">
                <a:latin typeface="FangSong" panose="02010609060101010101" pitchFamily="49" charset="-122"/>
                <a:ea typeface="FangSong" panose="02010609060101010101" pitchFamily="49" charset="-122"/>
              </a:rPr>
              <a:t>其他线程</a:t>
            </a:r>
            <a:r>
              <a:rPr lang="en-US" altLang="zh-CN" sz="2800" b="1" dirty="0">
                <a:latin typeface="FangSong" panose="02010609060101010101" pitchFamily="49" charset="-122"/>
                <a:ea typeface="FangSong" panose="02010609060101010101" pitchFamily="49" charset="-122"/>
              </a:rPr>
              <a:t>lock</a:t>
            </a:r>
            <a:r>
              <a:rPr lang="zh-CN" altLang="en-US" sz="2800" b="1" dirty="0">
                <a:latin typeface="FangSong" panose="02010609060101010101" pitchFamily="49" charset="-122"/>
                <a:ea typeface="FangSong" panose="02010609060101010101" pitchFamily="49" charset="-122"/>
              </a:rPr>
              <a:t>的变量</a:t>
            </a:r>
          </a:p>
          <a:p>
            <a:pPr marL="457200" indent="-457200">
              <a:buFont typeface="Wingdings" pitchFamily="2" charset="2"/>
              <a:buChar char="Ø"/>
            </a:pPr>
            <a:r>
              <a:rPr lang="en-US" altLang="zh-CN" sz="2800" b="1" dirty="0">
                <a:latin typeface="FangSong" panose="02010609060101010101" pitchFamily="49" charset="-122"/>
                <a:ea typeface="FangSong" panose="02010609060101010101" pitchFamily="49" charset="-122"/>
              </a:rPr>
              <a:t>lock</a:t>
            </a:r>
            <a:r>
              <a:rPr lang="zh-CN" altLang="en-US" sz="2800" b="1" dirty="0">
                <a:latin typeface="FangSong" panose="02010609060101010101" pitchFamily="49" charset="-122"/>
                <a:ea typeface="FangSong" panose="02010609060101010101" pitchFamily="49" charset="-122"/>
              </a:rPr>
              <a:t>变量操作会将工作内存的变量清空，使用这个变量时，相应使用这个变量时，需要重新</a:t>
            </a:r>
            <a:r>
              <a:rPr lang="en-US" altLang="zh-CN" sz="2800" b="1" dirty="0">
                <a:latin typeface="FangSong" panose="02010609060101010101" pitchFamily="49" charset="-122"/>
                <a:ea typeface="FangSong" panose="02010609060101010101" pitchFamily="49" charset="-122"/>
              </a:rPr>
              <a:t>load </a:t>
            </a:r>
            <a:r>
              <a:rPr lang="zh-CN" altLang="en-US" sz="2800" b="1" dirty="0">
                <a:latin typeface="FangSong" panose="02010609060101010101" pitchFamily="49" charset="-122"/>
                <a:ea typeface="FangSong" panose="02010609060101010101" pitchFamily="49" charset="-122"/>
              </a:rPr>
              <a:t>和</a:t>
            </a:r>
            <a:r>
              <a:rPr lang="en-US" altLang="zh-CN" sz="2800" b="1" dirty="0">
                <a:latin typeface="FangSong" panose="02010609060101010101" pitchFamily="49" charset="-122"/>
                <a:ea typeface="FangSong" panose="02010609060101010101" pitchFamily="49" charset="-122"/>
              </a:rPr>
              <a:t>assign</a:t>
            </a:r>
          </a:p>
          <a:p>
            <a:pPr marL="457200" indent="-457200">
              <a:buFont typeface="Wingdings" pitchFamily="2" charset="2"/>
              <a:buChar char="Ø"/>
            </a:pPr>
            <a:r>
              <a:rPr lang="en-US" altLang="zh-CN" sz="2800" b="1" dirty="0">
                <a:latin typeface="FangSong" panose="02010609060101010101" pitchFamily="49" charset="-122"/>
                <a:ea typeface="FangSong" panose="02010609060101010101" pitchFamily="49" charset="-122"/>
              </a:rPr>
              <a:t>unlock </a:t>
            </a:r>
            <a:r>
              <a:rPr lang="zh-CN" altLang="en-US" sz="2800" b="1" dirty="0">
                <a:latin typeface="FangSong" panose="02010609060101010101" pitchFamily="49" charset="-122"/>
                <a:ea typeface="FangSong" panose="02010609060101010101" pitchFamily="49" charset="-122"/>
              </a:rPr>
              <a:t>前，变量会被重新写入主内存</a:t>
            </a:r>
            <a:endParaRPr lang="en-US" altLang="zh-CN" sz="2800" b="1" dirty="0">
              <a:latin typeface="FangSong" panose="02010609060101010101" pitchFamily="49" charset="-122"/>
              <a:ea typeface="FangSong" panose="02010609060101010101" pitchFamily="49" charset="-122"/>
            </a:endParaRPr>
          </a:p>
        </p:txBody>
      </p:sp>
    </p:spTree>
    <p:extLst>
      <p:ext uri="{BB962C8B-B14F-4D97-AF65-F5344CB8AC3E}">
        <p14:creationId xmlns:p14="http://schemas.microsoft.com/office/powerpoint/2010/main" val="4233223981"/>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What is a Thread?</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6" name="TextBox 50"/>
          <p:cNvSpPr txBox="1"/>
          <p:nvPr/>
        </p:nvSpPr>
        <p:spPr>
          <a:xfrm>
            <a:off x="265176" y="1219696"/>
            <a:ext cx="11487142" cy="5262979"/>
          </a:xfrm>
          <a:prstGeom prst="rect">
            <a:avLst/>
          </a:prstGeom>
          <a:noFill/>
        </p:spPr>
        <p:txBody>
          <a:bodyPr wrap="square" rtlCol="0">
            <a:spAutoFit/>
          </a:bodyPr>
          <a:lstStyle/>
          <a:p>
            <a:pPr marL="342900" indent="-342900">
              <a:buFont typeface="Wingdings" pitchFamily="2" charset="2"/>
              <a:buChar char="Ø"/>
            </a:pPr>
            <a:r>
              <a:rPr lang="en-US" altLang="zh-CN" sz="2400" b="1" dirty="0">
                <a:latin typeface="仿宋" panose="02010609060101010101" pitchFamily="49" charset="-122"/>
                <a:ea typeface="仿宋" panose="02010609060101010101" pitchFamily="49" charset="-122"/>
                <a:cs typeface="+mn-ea"/>
                <a:sym typeface="+mn-lt"/>
              </a:rPr>
              <a:t>Almost every operating system supports independently running programs called processes. </a:t>
            </a:r>
            <a:r>
              <a:rPr lang="en-US" altLang="zh-CN" sz="2400" b="1" dirty="0">
                <a:solidFill>
                  <a:srgbClr val="92D050"/>
                </a:solidFill>
                <a:latin typeface="仿宋" panose="02010609060101010101" pitchFamily="49" charset="-122"/>
                <a:ea typeface="仿宋" panose="02010609060101010101" pitchFamily="49" charset="-122"/>
                <a:cs typeface="+mn-ea"/>
                <a:sym typeface="+mn-lt"/>
              </a:rPr>
              <a:t>Threading is a facility to allow multiple activities to coexist within a single process</a:t>
            </a:r>
            <a:r>
              <a:rPr lang="en-US" altLang="zh-CN" sz="2400" b="1" dirty="0">
                <a:latin typeface="仿宋" panose="02010609060101010101" pitchFamily="49" charset="-122"/>
                <a:ea typeface="仿宋" panose="02010609060101010101" pitchFamily="49" charset="-122"/>
                <a:cs typeface="+mn-ea"/>
                <a:sym typeface="+mn-lt"/>
              </a:rPr>
              <a:t>.</a:t>
            </a:r>
            <a:r>
              <a:rPr lang="en-US" altLang="zh-CN" sz="2400" b="1" dirty="0">
                <a:solidFill>
                  <a:srgbClr val="0070C0"/>
                </a:solidFill>
                <a:latin typeface="仿宋" panose="02010609060101010101" pitchFamily="49" charset="-122"/>
                <a:ea typeface="仿宋" panose="02010609060101010101" pitchFamily="49" charset="-122"/>
                <a:cs typeface="+mn-ea"/>
                <a:sym typeface="+mn-lt"/>
              </a:rPr>
              <a:t> </a:t>
            </a:r>
            <a:r>
              <a:rPr lang="en-US" altLang="zh-CN" sz="2400" b="1" dirty="0">
                <a:latin typeface="仿宋" panose="02010609060101010101" pitchFamily="49" charset="-122"/>
                <a:ea typeface="仿宋" panose="02010609060101010101" pitchFamily="49" charset="-122"/>
                <a:cs typeface="+mn-ea"/>
                <a:sym typeface="+mn-lt"/>
              </a:rPr>
              <a:t>Java is the first programming language to explicitly include threading within the language itself, rather than treating it as a facility of the underlying OS.</a:t>
            </a:r>
          </a:p>
          <a:p>
            <a:pPr marL="342900" indent="-342900">
              <a:buFont typeface="Wingdings" pitchFamily="2" charset="2"/>
              <a:buChar char="Ø"/>
            </a:pPr>
            <a:r>
              <a:rPr lang="en-US" altLang="zh-CN" sz="2400" b="1" dirty="0">
                <a:latin typeface="仿宋" panose="02010609060101010101" pitchFamily="49" charset="-122"/>
                <a:ea typeface="仿宋" panose="02010609060101010101" pitchFamily="49" charset="-122"/>
                <a:cs typeface="+mn-ea"/>
                <a:sym typeface="+mn-lt"/>
              </a:rPr>
              <a:t>Threads are sometimes called as </a:t>
            </a:r>
            <a:r>
              <a:rPr lang="en-US" altLang="zh-CN" sz="2400" b="1" dirty="0">
                <a:solidFill>
                  <a:srgbClr val="92D050"/>
                </a:solidFill>
                <a:latin typeface="仿宋" panose="02010609060101010101" pitchFamily="49" charset="-122"/>
                <a:ea typeface="仿宋" panose="02010609060101010101" pitchFamily="49" charset="-122"/>
                <a:cs typeface="+mn-ea"/>
                <a:sym typeface="+mn-lt"/>
              </a:rPr>
              <a:t>lightweight processes</a:t>
            </a:r>
            <a:r>
              <a:rPr lang="en-US" altLang="zh-CN" sz="2400" b="1" dirty="0">
                <a:latin typeface="仿宋" panose="02010609060101010101" pitchFamily="49" charset="-122"/>
                <a:ea typeface="仿宋" panose="02010609060101010101" pitchFamily="49" charset="-122"/>
                <a:cs typeface="+mn-ea"/>
                <a:sym typeface="+mn-lt"/>
              </a:rPr>
              <a:t>. Like </a:t>
            </a:r>
            <a:r>
              <a:rPr lang="en-US" altLang="zh-CN" sz="2400" b="1" dirty="0" err="1">
                <a:latin typeface="仿宋" panose="02010609060101010101" pitchFamily="49" charset="-122"/>
                <a:ea typeface="仿宋" panose="02010609060101010101" pitchFamily="49" charset="-122"/>
                <a:cs typeface="+mn-ea"/>
                <a:sym typeface="+mn-lt"/>
              </a:rPr>
              <a:t>processes,they</a:t>
            </a:r>
            <a:r>
              <a:rPr lang="en-US" altLang="zh-CN" sz="2400" b="1" dirty="0">
                <a:latin typeface="仿宋" panose="02010609060101010101" pitchFamily="49" charset="-122"/>
                <a:ea typeface="仿宋" panose="02010609060101010101" pitchFamily="49" charset="-122"/>
                <a:cs typeface="+mn-ea"/>
                <a:sym typeface="+mn-lt"/>
              </a:rPr>
              <a:t> work independently and each thread has its own stack, program counter, and local variables. Even though they have their own stuff, threads within a process are less insulated from each other than separate processes are. They share memory space, file handles, etc. This means they have access to the same variables and objects. While this makes it easier for them to share information, the programmer must be very careful not to let them interfere with each other in the same process.</a:t>
            </a: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spTree>
    <p:extLst>
      <p:ext uri="{BB962C8B-B14F-4D97-AF65-F5344CB8AC3E}">
        <p14:creationId xmlns:p14="http://schemas.microsoft.com/office/powerpoint/2010/main" val="3475614931"/>
      </p:ext>
    </p:extLst>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R</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eordering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O</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peration</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sp>
        <p:nvSpPr>
          <p:cNvPr id="7" name="TextBox 50">
            <a:extLst>
              <a:ext uri="{FF2B5EF4-FFF2-40B4-BE49-F238E27FC236}">
                <a16:creationId xmlns:a16="http://schemas.microsoft.com/office/drawing/2014/main" id="{6297716F-D3CA-0244-B9A4-751DA49E4F38}"/>
              </a:ext>
            </a:extLst>
          </p:cNvPr>
          <p:cNvSpPr txBox="1"/>
          <p:nvPr/>
        </p:nvSpPr>
        <p:spPr>
          <a:xfrm>
            <a:off x="265176" y="1378092"/>
            <a:ext cx="11487142" cy="4893647"/>
          </a:xfrm>
          <a:prstGeom prst="rect">
            <a:avLst/>
          </a:prstGeom>
          <a:noFill/>
        </p:spPr>
        <p:txBody>
          <a:bodyPr wrap="square" rtlCol="0">
            <a:spAutoFit/>
          </a:bodyPr>
          <a:lstStyle/>
          <a:p>
            <a:r>
              <a:rPr lang="zh-Hans" altLang="en-US" sz="2400" b="1" dirty="0">
                <a:latin typeface="仿宋" panose="02010609060101010101" pitchFamily="49" charset="-122"/>
                <a:ea typeface="仿宋" panose="02010609060101010101" pitchFamily="49" charset="-122"/>
                <a:cs typeface="+mn-ea"/>
                <a:sym typeface="+mn-lt"/>
              </a:rPr>
              <a:t>    </a:t>
            </a:r>
            <a:r>
              <a:rPr lang="zh-CN" altLang="en-US" sz="2400" b="1" dirty="0">
                <a:latin typeface="仿宋" panose="02010609060101010101" pitchFamily="49" charset="-122"/>
                <a:ea typeface="仿宋" panose="02010609060101010101" pitchFamily="49" charset="-122"/>
                <a:cs typeface="+mn-ea"/>
                <a:sym typeface="+mn-lt"/>
              </a:rPr>
              <a:t>指令重排是编译器和处理器在为了提升程序的执行效率而对代码所做的优化，这种优化在单线程中没有问题，但是在多线程中，就可能违背了</a:t>
            </a:r>
            <a:r>
              <a:rPr lang="en-US" altLang="zh-CN" sz="2400" b="1" dirty="0">
                <a:latin typeface="仿宋" panose="02010609060101010101" pitchFamily="49" charset="-122"/>
                <a:ea typeface="仿宋" panose="02010609060101010101" pitchFamily="49" charset="-122"/>
                <a:cs typeface="+mn-ea"/>
                <a:sym typeface="+mn-lt"/>
              </a:rPr>
              <a:t>JMM</a:t>
            </a:r>
            <a:r>
              <a:rPr lang="zh-CN" altLang="en-US" sz="2400" b="1" dirty="0">
                <a:latin typeface="仿宋" panose="02010609060101010101" pitchFamily="49" charset="-122"/>
                <a:ea typeface="仿宋" panose="02010609060101010101" pitchFamily="49" charset="-122"/>
                <a:cs typeface="+mn-ea"/>
                <a:sym typeface="+mn-lt"/>
              </a:rPr>
              <a:t>对内存可见性的约束。所以编译器为了满足</a:t>
            </a:r>
            <a:r>
              <a:rPr lang="en-US" altLang="zh-CN" sz="2400" b="1" dirty="0">
                <a:latin typeface="仿宋" panose="02010609060101010101" pitchFamily="49" charset="-122"/>
                <a:ea typeface="仿宋" panose="02010609060101010101" pitchFamily="49" charset="-122"/>
                <a:cs typeface="+mn-ea"/>
                <a:sym typeface="+mn-lt"/>
              </a:rPr>
              <a:t>JMM</a:t>
            </a:r>
            <a:r>
              <a:rPr lang="zh-CN" altLang="en-US" sz="2400" b="1" dirty="0">
                <a:latin typeface="仿宋" panose="02010609060101010101" pitchFamily="49" charset="-122"/>
                <a:ea typeface="仿宋" panose="02010609060101010101" pitchFamily="49" charset="-122"/>
                <a:cs typeface="+mn-ea"/>
                <a:sym typeface="+mn-lt"/>
              </a:rPr>
              <a:t>的要求，就需要在合适的位置给其所编译的代码加上内存屏障来禁止特定类型的重构排序，这种内存屏障还可以确保某个操作是否立即刷新到主存，以保证对之后的操作是可见的。</a:t>
            </a:r>
            <a:endParaRPr lang="en-US" altLang="zh-CN" sz="2400" b="1" dirty="0">
              <a:latin typeface="仿宋" panose="02010609060101010101" pitchFamily="49" charset="-122"/>
              <a:ea typeface="仿宋" panose="02010609060101010101" pitchFamily="49" charset="-122"/>
              <a:cs typeface="+mn-ea"/>
              <a:sym typeface="+mn-lt"/>
            </a:endParaRPr>
          </a:p>
          <a:p>
            <a:r>
              <a:rPr lang="zh-CN" altLang="en-US" sz="2400" b="1" dirty="0">
                <a:solidFill>
                  <a:srgbClr val="FF0000"/>
                </a:solidFill>
                <a:latin typeface="仿宋" panose="02010609060101010101" pitchFamily="49" charset="-122"/>
                <a:ea typeface="仿宋" panose="02010609060101010101" pitchFamily="49" charset="-122"/>
                <a:cs typeface="+mn-ea"/>
                <a:sym typeface="+mn-lt"/>
              </a:rPr>
              <a:t>内存屏障有四种类型：</a:t>
            </a:r>
            <a:endParaRPr lang="en-US" altLang="zh-CN" sz="2400" b="1" dirty="0">
              <a:solidFill>
                <a:srgbClr val="FF0000"/>
              </a:solidFill>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CN" sz="2400" b="1" dirty="0" err="1">
                <a:latin typeface="仿宋" panose="02010609060101010101" pitchFamily="49" charset="-122"/>
                <a:ea typeface="仿宋" panose="02010609060101010101" pitchFamily="49" charset="-122"/>
                <a:cs typeface="+mn-ea"/>
                <a:sym typeface="+mn-lt"/>
              </a:rPr>
              <a:t>LoadLoad</a:t>
            </a:r>
            <a:endParaRPr lang="en-US" altLang="zh-CN"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CN" sz="2400" b="1" dirty="0" err="1">
                <a:latin typeface="仿宋" panose="02010609060101010101" pitchFamily="49" charset="-122"/>
                <a:ea typeface="仿宋" panose="02010609060101010101" pitchFamily="49" charset="-122"/>
                <a:cs typeface="+mn-ea"/>
                <a:sym typeface="+mn-lt"/>
              </a:rPr>
              <a:t>LoadStore</a:t>
            </a:r>
            <a:endParaRPr lang="en-US" altLang="zh-CN"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CN" sz="2400" b="1" dirty="0" err="1">
                <a:latin typeface="仿宋" panose="02010609060101010101" pitchFamily="49" charset="-122"/>
                <a:ea typeface="仿宋" panose="02010609060101010101" pitchFamily="49" charset="-122"/>
                <a:cs typeface="+mn-ea"/>
                <a:sym typeface="+mn-lt"/>
              </a:rPr>
              <a:t>StoreStore</a:t>
            </a:r>
            <a:endParaRPr lang="en-US" altLang="zh-CN"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CN" sz="2400" b="1" dirty="0" err="1">
                <a:latin typeface="仿宋" panose="02010609060101010101" pitchFamily="49" charset="-122"/>
                <a:ea typeface="仿宋" panose="02010609060101010101" pitchFamily="49" charset="-122"/>
                <a:cs typeface="+mn-ea"/>
                <a:sym typeface="+mn-lt"/>
              </a:rPr>
              <a:t>StoreLoad</a:t>
            </a:r>
            <a:endParaRPr lang="en-US" altLang="zh-CN" sz="2400" b="1" dirty="0">
              <a:latin typeface="仿宋" panose="02010609060101010101" pitchFamily="49" charset="-122"/>
              <a:ea typeface="仿宋" panose="02010609060101010101" pitchFamily="49" charset="-122"/>
              <a:cs typeface="+mn-ea"/>
              <a:sym typeface="+mn-lt"/>
            </a:endParaRPr>
          </a:p>
          <a:p>
            <a:r>
              <a:rPr lang="zh-CN" altLang="en-US" sz="2400" b="1" dirty="0">
                <a:solidFill>
                  <a:srgbClr val="00B050"/>
                </a:solidFill>
                <a:latin typeface="仿宋" panose="02010609060101010101" pitchFamily="49" charset="-122"/>
                <a:ea typeface="仿宋" panose="02010609060101010101" pitchFamily="49" charset="-122"/>
                <a:cs typeface="+mn-ea"/>
                <a:sym typeface="+mn-lt"/>
              </a:rPr>
              <a:t>它们分别插在：读读，读写，写写，写读之间用来确保之后和之前的操作不能进行指令重排，与此同时如果前面的操作是写操作，还要保证它对于后面的操作是可见的。</a:t>
            </a:r>
            <a:endParaRPr lang="en-US" altLang="zh-CN" sz="2400" b="1" dirty="0">
              <a:solidFill>
                <a:srgbClr val="00B050"/>
              </a:solidFill>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3574803399"/>
      </p:ext>
    </p:extLst>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R</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eordering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O</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peration</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sp>
        <p:nvSpPr>
          <p:cNvPr id="8" name="TextBox 50">
            <a:extLst>
              <a:ext uri="{FF2B5EF4-FFF2-40B4-BE49-F238E27FC236}">
                <a16:creationId xmlns:a16="http://schemas.microsoft.com/office/drawing/2014/main" id="{34C50588-DDAB-7043-84C4-D25F0FCBBB14}"/>
              </a:ext>
            </a:extLst>
          </p:cNvPr>
          <p:cNvSpPr txBox="1"/>
          <p:nvPr/>
        </p:nvSpPr>
        <p:spPr>
          <a:xfrm>
            <a:off x="775136" y="1613147"/>
            <a:ext cx="7240708" cy="1200329"/>
          </a:xfrm>
          <a:prstGeom prst="rect">
            <a:avLst/>
          </a:prstGeom>
          <a:noFill/>
        </p:spPr>
        <p:txBody>
          <a:bodyPr wrap="square" rtlCol="0">
            <a:spAutoFit/>
          </a:bodyPr>
          <a:lstStyle/>
          <a:p>
            <a:r>
              <a:rPr lang="zh-Hans" altLang="en-US" sz="2400" b="1" dirty="0">
                <a:solidFill>
                  <a:srgbClr val="C00000"/>
                </a:solidFill>
                <a:latin typeface="仿宋" panose="02010609060101010101" pitchFamily="49" charset="-122"/>
                <a:ea typeface="仿宋" panose="02010609060101010101" pitchFamily="49" charset="-122"/>
                <a:cs typeface="+mn-ea"/>
                <a:sym typeface="+mn-lt"/>
              </a:rPr>
              <a:t>指令重排序分</a:t>
            </a:r>
            <a:r>
              <a:rPr lang="en-US" altLang="zh-Hans" sz="2400" b="1" dirty="0">
                <a:solidFill>
                  <a:srgbClr val="C00000"/>
                </a:solidFill>
                <a:latin typeface="仿宋" panose="02010609060101010101" pitchFamily="49" charset="-122"/>
                <a:ea typeface="仿宋" panose="02010609060101010101" pitchFamily="49" charset="-122"/>
                <a:cs typeface="+mn-ea"/>
                <a:sym typeface="+mn-lt"/>
              </a:rPr>
              <a:t>2</a:t>
            </a:r>
            <a:r>
              <a:rPr lang="zh-Hans" altLang="en-US" sz="2400" b="1" dirty="0">
                <a:solidFill>
                  <a:srgbClr val="C00000"/>
                </a:solidFill>
                <a:latin typeface="仿宋" panose="02010609060101010101" pitchFamily="49" charset="-122"/>
                <a:ea typeface="仿宋" panose="02010609060101010101" pitchFamily="49" charset="-122"/>
                <a:cs typeface="+mn-ea"/>
                <a:sym typeface="+mn-lt"/>
              </a:rPr>
              <a:t>种：</a:t>
            </a:r>
            <a:endParaRPr lang="en-US" altLang="zh-Hans" sz="2400" b="1" dirty="0">
              <a:solidFill>
                <a:srgbClr val="C00000"/>
              </a:solidFill>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zh-Hans" altLang="en-US" sz="2400" b="1" dirty="0">
                <a:solidFill>
                  <a:srgbClr val="C00000"/>
                </a:solidFill>
                <a:latin typeface="仿宋" panose="02010609060101010101" pitchFamily="49" charset="-122"/>
                <a:ea typeface="仿宋" panose="02010609060101010101" pitchFamily="49" charset="-122"/>
                <a:cs typeface="+mn-ea"/>
                <a:sym typeface="+mn-lt"/>
              </a:rPr>
              <a:t>编译器重排序（编译期间重排序）</a:t>
            </a:r>
            <a:endParaRPr lang="en-US" altLang="zh-Hans" sz="2400" b="1" dirty="0">
              <a:solidFill>
                <a:srgbClr val="C00000"/>
              </a:solidFill>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zh-Hans" altLang="en-US" sz="2400" b="1" dirty="0">
                <a:solidFill>
                  <a:srgbClr val="C00000"/>
                </a:solidFill>
                <a:latin typeface="仿宋" panose="02010609060101010101" pitchFamily="49" charset="-122"/>
                <a:ea typeface="仿宋" panose="02010609060101010101" pitchFamily="49" charset="-122"/>
                <a:cs typeface="+mn-ea"/>
                <a:sym typeface="+mn-lt"/>
              </a:rPr>
              <a:t>处理器重排序（运行期间重排序）</a:t>
            </a:r>
            <a:endParaRPr lang="en-US" altLang="zh-CN" sz="2400" b="1" dirty="0">
              <a:solidFill>
                <a:srgbClr val="C00000"/>
              </a:solidFill>
              <a:latin typeface="仿宋" panose="02010609060101010101" pitchFamily="49" charset="-122"/>
              <a:ea typeface="仿宋" panose="02010609060101010101" pitchFamily="49" charset="-122"/>
              <a:cs typeface="+mn-ea"/>
              <a:sym typeface="+mn-lt"/>
            </a:endParaRPr>
          </a:p>
        </p:txBody>
      </p:sp>
      <p:sp>
        <p:nvSpPr>
          <p:cNvPr id="9" name="TextBox 50">
            <a:extLst>
              <a:ext uri="{FF2B5EF4-FFF2-40B4-BE49-F238E27FC236}">
                <a16:creationId xmlns:a16="http://schemas.microsoft.com/office/drawing/2014/main" id="{27E49AB3-FE6D-CB4B-A617-6CF689305630}"/>
              </a:ext>
            </a:extLst>
          </p:cNvPr>
          <p:cNvSpPr txBox="1"/>
          <p:nvPr/>
        </p:nvSpPr>
        <p:spPr>
          <a:xfrm>
            <a:off x="775136" y="3518473"/>
            <a:ext cx="5931893" cy="1200329"/>
          </a:xfrm>
          <a:prstGeom prst="rect">
            <a:avLst/>
          </a:prstGeom>
          <a:noFill/>
        </p:spPr>
        <p:txBody>
          <a:bodyPr wrap="square" rtlCol="0">
            <a:spAutoFit/>
          </a:bodyPr>
          <a:lstStyle/>
          <a:p>
            <a:r>
              <a:rPr lang="zh-Hans" altLang="en-US" sz="2400" b="1" dirty="0">
                <a:solidFill>
                  <a:srgbClr val="00B050"/>
                </a:solidFill>
                <a:latin typeface="仿宋" panose="02010609060101010101" pitchFamily="49" charset="-122"/>
                <a:ea typeface="仿宋" panose="02010609060101010101" pitchFamily="49" charset="-122"/>
                <a:cs typeface="+mn-ea"/>
                <a:sym typeface="+mn-lt"/>
              </a:rPr>
              <a:t>重排序条件：</a:t>
            </a:r>
            <a:endParaRPr lang="en-US" altLang="zh-Hans" sz="2400" b="1" dirty="0">
              <a:solidFill>
                <a:srgbClr val="00B050"/>
              </a:solidFill>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zh-Hans" altLang="en-US" sz="2400" b="1" dirty="0">
                <a:solidFill>
                  <a:srgbClr val="00B050"/>
                </a:solidFill>
                <a:latin typeface="仿宋" panose="02010609060101010101" pitchFamily="49" charset="-122"/>
                <a:ea typeface="仿宋" panose="02010609060101010101" pitchFamily="49" charset="-122"/>
                <a:cs typeface="+mn-ea"/>
                <a:sym typeface="+mn-lt"/>
              </a:rPr>
              <a:t>单线程下不能改变程序的运行结果</a:t>
            </a:r>
            <a:endParaRPr lang="en-US" altLang="zh-Hans" sz="2400" b="1" dirty="0">
              <a:solidFill>
                <a:srgbClr val="00B050"/>
              </a:solidFill>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zh-Hans" altLang="en-US" sz="2400" b="1" dirty="0">
                <a:solidFill>
                  <a:srgbClr val="00B050"/>
                </a:solidFill>
                <a:latin typeface="仿宋" panose="02010609060101010101" pitchFamily="49" charset="-122"/>
                <a:ea typeface="仿宋" panose="02010609060101010101" pitchFamily="49" charset="-122"/>
                <a:cs typeface="+mn-ea"/>
                <a:sym typeface="+mn-lt"/>
              </a:rPr>
              <a:t>存在数据依赖关系的不允许重排序</a:t>
            </a:r>
            <a:endParaRPr lang="en-US" altLang="zh-CN" sz="2400" b="1" dirty="0">
              <a:solidFill>
                <a:srgbClr val="00B050"/>
              </a:solidFill>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420244368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Why</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R</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eordering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O</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peration</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sp>
        <p:nvSpPr>
          <p:cNvPr id="8" name="TextBox 50">
            <a:extLst>
              <a:ext uri="{FF2B5EF4-FFF2-40B4-BE49-F238E27FC236}">
                <a16:creationId xmlns:a16="http://schemas.microsoft.com/office/drawing/2014/main" id="{34C50588-DDAB-7043-84C4-D25F0FCBBB14}"/>
              </a:ext>
            </a:extLst>
          </p:cNvPr>
          <p:cNvSpPr txBox="1"/>
          <p:nvPr/>
        </p:nvSpPr>
        <p:spPr>
          <a:xfrm>
            <a:off x="265176" y="1516591"/>
            <a:ext cx="10886433" cy="2308324"/>
          </a:xfrm>
          <a:prstGeom prst="rect">
            <a:avLst/>
          </a:prstGeom>
          <a:noFill/>
        </p:spPr>
        <p:txBody>
          <a:bodyPr wrap="square" rtlCol="0">
            <a:spAutoFit/>
          </a:bodyPr>
          <a:lstStyle/>
          <a:p>
            <a:r>
              <a:rPr lang="zh-Hans" altLang="en-US" sz="2400" b="1" dirty="0">
                <a:latin typeface="仿宋" panose="02010609060101010101" pitchFamily="49" charset="-122"/>
                <a:ea typeface="仿宋" panose="02010609060101010101" pitchFamily="49" charset="-122"/>
                <a:cs typeface="+mn-ea"/>
                <a:sym typeface="+mn-lt"/>
              </a:rPr>
              <a:t>     </a:t>
            </a:r>
            <a:r>
              <a:rPr lang="zh-CN" altLang="en-US" sz="2400" b="1" dirty="0">
                <a:latin typeface="仿宋" panose="02010609060101010101" pitchFamily="49" charset="-122"/>
                <a:ea typeface="仿宋" panose="02010609060101010101" pitchFamily="49" charset="-122"/>
                <a:cs typeface="+mn-ea"/>
                <a:sym typeface="+mn-lt"/>
              </a:rPr>
              <a:t>理想的模型是：各种指令执行的顺序是唯一且有序的，这个顺序就是它们被编写在代码中的顺序，与处理器或其它因素无关，这种模型被称作</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顺序一致性模型</a:t>
            </a:r>
            <a:r>
              <a:rPr lang="zh-CN" altLang="en-US" sz="2400" b="1" dirty="0">
                <a:latin typeface="仿宋" panose="02010609060101010101" pitchFamily="49" charset="-122"/>
                <a:ea typeface="仿宋" panose="02010609060101010101" pitchFamily="49" charset="-122"/>
                <a:cs typeface="+mn-ea"/>
                <a:sym typeface="+mn-lt"/>
              </a:rPr>
              <a:t>，也是基于冯</a:t>
            </a:r>
            <a:r>
              <a:rPr lang="en-US" altLang="zh-CN" sz="2400" b="1" dirty="0">
                <a:latin typeface="仿宋" panose="02010609060101010101" pitchFamily="49" charset="-122"/>
                <a:ea typeface="仿宋" panose="02010609060101010101" pitchFamily="49" charset="-122"/>
                <a:cs typeface="+mn-ea"/>
                <a:sym typeface="+mn-lt"/>
              </a:rPr>
              <a:t>·</a:t>
            </a:r>
            <a:r>
              <a:rPr lang="zh-CN" altLang="en-US" sz="2400" b="1" dirty="0">
                <a:latin typeface="仿宋" panose="02010609060101010101" pitchFamily="49" charset="-122"/>
                <a:ea typeface="仿宋" panose="02010609060101010101" pitchFamily="49" charset="-122"/>
                <a:cs typeface="+mn-ea"/>
                <a:sym typeface="+mn-lt"/>
              </a:rPr>
              <a:t>诺依曼体系的模型。当然，这种假设本身是合理的，在实践中也鲜有异常发生，但事实上，</a:t>
            </a:r>
            <a:r>
              <a:rPr lang="zh-CN" altLang="en-US" sz="2400" b="1" dirty="0">
                <a:solidFill>
                  <a:srgbClr val="00B050"/>
                </a:solidFill>
                <a:latin typeface="仿宋" panose="02010609060101010101" pitchFamily="49" charset="-122"/>
                <a:ea typeface="仿宋" panose="02010609060101010101" pitchFamily="49" charset="-122"/>
                <a:cs typeface="+mn-ea"/>
                <a:sym typeface="+mn-lt"/>
              </a:rPr>
              <a:t>没有哪个现代多处理器架构会采用这种模型</a:t>
            </a:r>
            <a:r>
              <a:rPr lang="zh-CN" altLang="en-US" sz="2400" b="1" dirty="0">
                <a:latin typeface="仿宋" panose="02010609060101010101" pitchFamily="49" charset="-122"/>
                <a:ea typeface="仿宋" panose="02010609060101010101" pitchFamily="49" charset="-122"/>
                <a:cs typeface="+mn-ea"/>
                <a:sym typeface="+mn-lt"/>
              </a:rPr>
              <a:t>，因为它是在是太低效了。而在编译优化和</a:t>
            </a:r>
            <a:r>
              <a:rPr lang="en-US" altLang="zh-Hans" sz="2400" b="1" dirty="0">
                <a:latin typeface="仿宋" panose="02010609060101010101" pitchFamily="49" charset="-122"/>
                <a:ea typeface="仿宋" panose="02010609060101010101" pitchFamily="49" charset="-122"/>
                <a:cs typeface="+mn-ea"/>
                <a:sym typeface="+mn-lt"/>
              </a:rPr>
              <a:t>CPU</a:t>
            </a:r>
            <a:r>
              <a:rPr lang="zh-CN" altLang="en-US" sz="2400" b="1" dirty="0">
                <a:latin typeface="仿宋" panose="02010609060101010101" pitchFamily="49" charset="-122"/>
                <a:ea typeface="仿宋" panose="02010609060101010101" pitchFamily="49" charset="-122"/>
                <a:cs typeface="+mn-ea"/>
                <a:sym typeface="+mn-lt"/>
              </a:rPr>
              <a:t>流水线中，几乎都涉及到指令重排序。</a:t>
            </a:r>
          </a:p>
        </p:txBody>
      </p:sp>
      <p:sp>
        <p:nvSpPr>
          <p:cNvPr id="7" name="TextBox 50">
            <a:extLst>
              <a:ext uri="{FF2B5EF4-FFF2-40B4-BE49-F238E27FC236}">
                <a16:creationId xmlns:a16="http://schemas.microsoft.com/office/drawing/2014/main" id="{48B12669-1AC8-5249-8FAD-855A9652B589}"/>
              </a:ext>
            </a:extLst>
          </p:cNvPr>
          <p:cNvSpPr txBox="1"/>
          <p:nvPr/>
        </p:nvSpPr>
        <p:spPr>
          <a:xfrm>
            <a:off x="265176" y="4315805"/>
            <a:ext cx="10886433" cy="1200329"/>
          </a:xfrm>
          <a:prstGeom prst="rect">
            <a:avLst/>
          </a:prstGeom>
          <a:noFill/>
        </p:spPr>
        <p:txBody>
          <a:bodyPr wrap="square" rtlCol="0">
            <a:spAutoFit/>
          </a:bodyPr>
          <a:lstStyle/>
          <a:p>
            <a:r>
              <a:rPr lang="zh-Hans" altLang="en-US" sz="2400" b="1" dirty="0">
                <a:latin typeface="仿宋" panose="02010609060101010101" pitchFamily="49" charset="-122"/>
                <a:ea typeface="仿宋" panose="02010609060101010101" pitchFamily="49" charset="-122"/>
                <a:cs typeface="+mn-ea"/>
                <a:sym typeface="+mn-lt"/>
              </a:rPr>
              <a:t>    </a:t>
            </a:r>
            <a:r>
              <a:rPr lang="zh-CN" altLang="en-US" sz="2400" b="1" dirty="0">
                <a:latin typeface="仿宋" panose="02010609060101010101" pitchFamily="49" charset="-122"/>
                <a:ea typeface="仿宋" panose="02010609060101010101" pitchFamily="49" charset="-122"/>
                <a:cs typeface="+mn-ea"/>
                <a:sym typeface="+mn-lt"/>
              </a:rPr>
              <a:t>指令重排序存在的意义在于</a:t>
            </a:r>
            <a:r>
              <a:rPr lang="en-US" altLang="zh-CN" sz="2400" b="1" dirty="0">
                <a:latin typeface="仿宋" panose="02010609060101010101" pitchFamily="49" charset="-122"/>
                <a:ea typeface="仿宋" panose="02010609060101010101" pitchFamily="49" charset="-122"/>
                <a:cs typeface="+mn-ea"/>
                <a:sym typeface="+mn-lt"/>
              </a:rPr>
              <a:t>:</a:t>
            </a:r>
            <a:r>
              <a:rPr lang="en-US" altLang="zh-Hans" sz="2400" b="1" dirty="0">
                <a:solidFill>
                  <a:srgbClr val="00B0F0"/>
                </a:solidFill>
                <a:latin typeface="仿宋" panose="02010609060101010101" pitchFamily="49" charset="-122"/>
                <a:ea typeface="仿宋" panose="02010609060101010101" pitchFamily="49" charset="-122"/>
                <a:cs typeface="+mn-ea"/>
                <a:sym typeface="+mn-lt"/>
              </a:rPr>
              <a:t>JVM</a:t>
            </a:r>
            <a:r>
              <a:rPr lang="zh-CN" altLang="en-US" sz="2400" b="1" dirty="0">
                <a:solidFill>
                  <a:srgbClr val="00B0F0"/>
                </a:solidFill>
                <a:latin typeface="仿宋" panose="02010609060101010101" pitchFamily="49" charset="-122"/>
                <a:ea typeface="仿宋" panose="02010609060101010101" pitchFamily="49" charset="-122"/>
                <a:cs typeface="+mn-ea"/>
                <a:sym typeface="+mn-lt"/>
              </a:rPr>
              <a:t>能够根据处理器的特性</a:t>
            </a:r>
            <a:r>
              <a:rPr lang="en-US" altLang="zh-CN" sz="2400" b="1" dirty="0">
                <a:solidFill>
                  <a:srgbClr val="00B0F0"/>
                </a:solidFill>
                <a:latin typeface="仿宋" panose="02010609060101010101" pitchFamily="49" charset="-122"/>
                <a:ea typeface="仿宋" panose="02010609060101010101" pitchFamily="49" charset="-122"/>
                <a:cs typeface="+mn-ea"/>
                <a:sym typeface="+mn-lt"/>
              </a:rPr>
              <a:t>(</a:t>
            </a:r>
            <a:r>
              <a:rPr lang="en-US" altLang="zh-Hans" sz="2400" b="1" dirty="0">
                <a:solidFill>
                  <a:srgbClr val="00B0F0"/>
                </a:solidFill>
                <a:latin typeface="仿宋" panose="02010609060101010101" pitchFamily="49" charset="-122"/>
                <a:ea typeface="仿宋" panose="02010609060101010101" pitchFamily="49" charset="-122"/>
                <a:cs typeface="+mn-ea"/>
                <a:sym typeface="+mn-lt"/>
              </a:rPr>
              <a:t>CPU</a:t>
            </a:r>
            <a:r>
              <a:rPr lang="zh-CN" altLang="en-US" sz="2400" b="1" dirty="0">
                <a:solidFill>
                  <a:srgbClr val="00B0F0"/>
                </a:solidFill>
                <a:latin typeface="仿宋" panose="02010609060101010101" pitchFamily="49" charset="-122"/>
                <a:ea typeface="仿宋" panose="02010609060101010101" pitchFamily="49" charset="-122"/>
                <a:cs typeface="+mn-ea"/>
                <a:sym typeface="+mn-lt"/>
              </a:rPr>
              <a:t>的多级缓存系统、多核处理器等</a:t>
            </a:r>
            <a:r>
              <a:rPr lang="en-US" altLang="zh-CN" sz="2400" b="1" dirty="0">
                <a:solidFill>
                  <a:srgbClr val="00B0F0"/>
                </a:solidFill>
                <a:latin typeface="仿宋" panose="02010609060101010101" pitchFamily="49" charset="-122"/>
                <a:ea typeface="仿宋" panose="02010609060101010101" pitchFamily="49" charset="-122"/>
                <a:cs typeface="+mn-ea"/>
                <a:sym typeface="+mn-lt"/>
              </a:rPr>
              <a:t>)</a:t>
            </a:r>
            <a:r>
              <a:rPr lang="zh-CN" altLang="en-US" sz="2400" b="1" dirty="0">
                <a:solidFill>
                  <a:srgbClr val="00B0F0"/>
                </a:solidFill>
                <a:latin typeface="仿宋" panose="02010609060101010101" pitchFamily="49" charset="-122"/>
                <a:ea typeface="仿宋" panose="02010609060101010101" pitchFamily="49" charset="-122"/>
                <a:cs typeface="+mn-ea"/>
                <a:sym typeface="+mn-lt"/>
              </a:rPr>
              <a:t>适当的重新排序机器指令，使机器指令更符合</a:t>
            </a:r>
            <a:r>
              <a:rPr lang="en-US" altLang="zh-Hans" sz="2400" b="1" dirty="0">
                <a:solidFill>
                  <a:srgbClr val="00B0F0"/>
                </a:solidFill>
                <a:latin typeface="仿宋" panose="02010609060101010101" pitchFamily="49" charset="-122"/>
                <a:ea typeface="仿宋" panose="02010609060101010101" pitchFamily="49" charset="-122"/>
                <a:cs typeface="+mn-ea"/>
                <a:sym typeface="+mn-lt"/>
              </a:rPr>
              <a:t>CPU </a:t>
            </a:r>
            <a:r>
              <a:rPr lang="zh-CN" altLang="en-US" sz="2400" b="1" dirty="0">
                <a:solidFill>
                  <a:srgbClr val="00B0F0"/>
                </a:solidFill>
                <a:latin typeface="仿宋" panose="02010609060101010101" pitchFamily="49" charset="-122"/>
                <a:ea typeface="仿宋" panose="02010609060101010101" pitchFamily="49" charset="-122"/>
                <a:cs typeface="+mn-ea"/>
                <a:sym typeface="+mn-lt"/>
              </a:rPr>
              <a:t>的执行特点，最大限度的发挥机器的性能。</a:t>
            </a:r>
          </a:p>
        </p:txBody>
      </p:sp>
    </p:spTree>
    <p:extLst>
      <p:ext uri="{BB962C8B-B14F-4D97-AF65-F5344CB8AC3E}">
        <p14:creationId xmlns:p14="http://schemas.microsoft.com/office/powerpoint/2010/main" val="248088580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p:tgtEl>
                                          <p:spTgt spid="7"/>
                                        </p:tgtEl>
                                        <p:attrNameLst>
                                          <p:attrName>ppt_y</p:attrName>
                                        </p:attrNameLst>
                                      </p:cBhvr>
                                      <p:tavLst>
                                        <p:tav tm="0">
                                          <p:val>
                                            <p:strVal val="#ppt_y+#ppt_h*1.125000"/>
                                          </p:val>
                                        </p:tav>
                                        <p:tav tm="100000">
                                          <p:val>
                                            <p:strVal val="#ppt_y"/>
                                          </p:val>
                                        </p:tav>
                                      </p:tavLst>
                                    </p:anim>
                                    <p:animEffect transition="in" filter="wipe(up)">
                                      <p:cBhvr>
                                        <p:cTn id="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Why</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R</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eordering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O</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peration</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？（一）</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编译期重排序</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sp>
        <p:nvSpPr>
          <p:cNvPr id="8" name="TextBox 50">
            <a:extLst>
              <a:ext uri="{FF2B5EF4-FFF2-40B4-BE49-F238E27FC236}">
                <a16:creationId xmlns:a16="http://schemas.microsoft.com/office/drawing/2014/main" id="{34C50588-DDAB-7043-84C4-D25F0FCBBB14}"/>
              </a:ext>
            </a:extLst>
          </p:cNvPr>
          <p:cNvSpPr txBox="1"/>
          <p:nvPr/>
        </p:nvSpPr>
        <p:spPr>
          <a:xfrm>
            <a:off x="265176" y="1932089"/>
            <a:ext cx="10886433" cy="3785652"/>
          </a:xfrm>
          <a:prstGeom prst="rect">
            <a:avLst/>
          </a:prstGeom>
          <a:noFill/>
        </p:spPr>
        <p:txBody>
          <a:bodyPr wrap="square" rtlCol="0">
            <a:spAutoFit/>
          </a:bodyPr>
          <a:lstStyle/>
          <a:p>
            <a:pPr marL="342900" indent="-342900">
              <a:buFont typeface="Wingdings" pitchFamily="2" charset="2"/>
              <a:buChar char="Ø"/>
            </a:pPr>
            <a:r>
              <a:rPr lang="zh-CN" altLang="en-US" sz="2400" b="1" dirty="0">
                <a:latin typeface="仿宋" panose="02010609060101010101" pitchFamily="49" charset="-122"/>
                <a:ea typeface="仿宋" panose="02010609060101010101" pitchFamily="49" charset="-122"/>
                <a:cs typeface="+mn-ea"/>
                <a:sym typeface="+mn-lt"/>
              </a:rPr>
              <a:t>编译期重排序的典型就是通过调整指令顺序，在不改变程序语义的前提下，尽可能减少寄存器的读取、存储次数，充分复用寄存器的存储值。</a:t>
            </a:r>
          </a:p>
          <a:p>
            <a:pPr marL="342900" indent="-342900">
              <a:buFont typeface="Wingdings" pitchFamily="2" charset="2"/>
              <a:buChar char="Ø"/>
            </a:pPr>
            <a:endParaRPr lang="zh-CN" altLang="en-U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zh-CN" altLang="en-US" sz="2400" b="1" dirty="0">
                <a:latin typeface="仿宋" panose="02010609060101010101" pitchFamily="49" charset="-122"/>
                <a:ea typeface="仿宋" panose="02010609060101010101" pitchFamily="49" charset="-122"/>
                <a:cs typeface="+mn-ea"/>
                <a:sym typeface="+mn-lt"/>
              </a:rPr>
              <a:t>假设第一条指令计算一个值赋给变量</a:t>
            </a:r>
            <a:r>
              <a:rPr lang="en-US" altLang="zh-Hans" sz="2400" b="1" dirty="0">
                <a:latin typeface="仿宋" panose="02010609060101010101" pitchFamily="49" charset="-122"/>
                <a:ea typeface="仿宋" panose="02010609060101010101" pitchFamily="49" charset="-122"/>
                <a:cs typeface="+mn-ea"/>
                <a:sym typeface="+mn-lt"/>
              </a:rPr>
              <a:t>A</a:t>
            </a:r>
            <a:r>
              <a:rPr lang="zh-CN" altLang="en-US" sz="2400" b="1" dirty="0">
                <a:latin typeface="仿宋" panose="02010609060101010101" pitchFamily="49" charset="-122"/>
                <a:ea typeface="仿宋" panose="02010609060101010101" pitchFamily="49" charset="-122"/>
                <a:cs typeface="+mn-ea"/>
                <a:sym typeface="+mn-lt"/>
              </a:rPr>
              <a:t>并存放在寄存器中，第二条指令与</a:t>
            </a:r>
            <a:r>
              <a:rPr lang="en-US" altLang="zh-Hans" sz="2400" b="1" dirty="0">
                <a:latin typeface="仿宋" panose="02010609060101010101" pitchFamily="49" charset="-122"/>
                <a:ea typeface="仿宋" panose="02010609060101010101" pitchFamily="49" charset="-122"/>
                <a:cs typeface="+mn-ea"/>
                <a:sym typeface="+mn-lt"/>
              </a:rPr>
              <a:t>A</a:t>
            </a:r>
            <a:r>
              <a:rPr lang="zh-CN" altLang="en-US" sz="2400" b="1" dirty="0">
                <a:latin typeface="仿宋" panose="02010609060101010101" pitchFamily="49" charset="-122"/>
                <a:ea typeface="仿宋" panose="02010609060101010101" pitchFamily="49" charset="-122"/>
                <a:cs typeface="+mn-ea"/>
                <a:sym typeface="+mn-lt"/>
              </a:rPr>
              <a:t>无关但需要占用寄存器（假设它将占用</a:t>
            </a:r>
            <a:r>
              <a:rPr lang="en-US" altLang="zh-Hans" sz="2400" b="1" dirty="0">
                <a:latin typeface="仿宋" panose="02010609060101010101" pitchFamily="49" charset="-122"/>
                <a:ea typeface="仿宋" panose="02010609060101010101" pitchFamily="49" charset="-122"/>
                <a:cs typeface="+mn-ea"/>
                <a:sym typeface="+mn-lt"/>
              </a:rPr>
              <a:t>A</a:t>
            </a:r>
            <a:r>
              <a:rPr lang="zh-CN" altLang="en-US" sz="2400" b="1" dirty="0">
                <a:latin typeface="仿宋" panose="02010609060101010101" pitchFamily="49" charset="-122"/>
                <a:ea typeface="仿宋" panose="02010609060101010101" pitchFamily="49" charset="-122"/>
                <a:cs typeface="+mn-ea"/>
                <a:sym typeface="+mn-lt"/>
              </a:rPr>
              <a:t>所在的那个寄存器），第三条指令使用</a:t>
            </a:r>
            <a:r>
              <a:rPr lang="en-US" altLang="zh-Hans" sz="2400" b="1" dirty="0">
                <a:latin typeface="仿宋" panose="02010609060101010101" pitchFamily="49" charset="-122"/>
                <a:ea typeface="仿宋" panose="02010609060101010101" pitchFamily="49" charset="-122"/>
                <a:cs typeface="+mn-ea"/>
                <a:sym typeface="+mn-lt"/>
              </a:rPr>
              <a:t>A</a:t>
            </a:r>
            <a:r>
              <a:rPr lang="zh-CN" altLang="en-US" sz="2400" b="1" dirty="0">
                <a:latin typeface="仿宋" panose="02010609060101010101" pitchFamily="49" charset="-122"/>
                <a:ea typeface="仿宋" panose="02010609060101010101" pitchFamily="49" charset="-122"/>
                <a:cs typeface="+mn-ea"/>
                <a:sym typeface="+mn-lt"/>
              </a:rPr>
              <a:t>的值且与第二条指令无关。那么如果按照顺序一致性模型，</a:t>
            </a:r>
            <a:r>
              <a:rPr lang="en-US" altLang="zh-Hans" sz="2400" b="1" dirty="0">
                <a:latin typeface="仿宋" panose="02010609060101010101" pitchFamily="49" charset="-122"/>
                <a:ea typeface="仿宋" panose="02010609060101010101" pitchFamily="49" charset="-122"/>
                <a:cs typeface="+mn-ea"/>
                <a:sym typeface="+mn-lt"/>
              </a:rPr>
              <a:t>A</a:t>
            </a:r>
            <a:r>
              <a:rPr lang="zh-CN" altLang="en-US" sz="2400" b="1" dirty="0">
                <a:latin typeface="仿宋" panose="02010609060101010101" pitchFamily="49" charset="-122"/>
                <a:ea typeface="仿宋" panose="02010609060101010101" pitchFamily="49" charset="-122"/>
                <a:cs typeface="+mn-ea"/>
                <a:sym typeface="+mn-lt"/>
              </a:rPr>
              <a:t>在第一条指令执行过后被放入寄存器，在第二条指令执行时</a:t>
            </a:r>
            <a:r>
              <a:rPr lang="en-US" altLang="zh-Hans" sz="2400" b="1" dirty="0">
                <a:latin typeface="仿宋" panose="02010609060101010101" pitchFamily="49" charset="-122"/>
                <a:ea typeface="仿宋" panose="02010609060101010101" pitchFamily="49" charset="-122"/>
                <a:cs typeface="+mn-ea"/>
                <a:sym typeface="+mn-lt"/>
              </a:rPr>
              <a:t>A</a:t>
            </a:r>
            <a:r>
              <a:rPr lang="zh-CN" altLang="en-US" sz="2400" b="1" dirty="0">
                <a:latin typeface="仿宋" panose="02010609060101010101" pitchFamily="49" charset="-122"/>
                <a:ea typeface="仿宋" panose="02010609060101010101" pitchFamily="49" charset="-122"/>
                <a:cs typeface="+mn-ea"/>
                <a:sym typeface="+mn-lt"/>
              </a:rPr>
              <a:t>不再存在，第三条指令执行时</a:t>
            </a:r>
            <a:r>
              <a:rPr lang="en-US" altLang="zh-Hans" sz="2400" b="1" dirty="0">
                <a:latin typeface="仿宋" panose="02010609060101010101" pitchFamily="49" charset="-122"/>
                <a:ea typeface="仿宋" panose="02010609060101010101" pitchFamily="49" charset="-122"/>
                <a:cs typeface="+mn-ea"/>
                <a:sym typeface="+mn-lt"/>
              </a:rPr>
              <a:t>A</a:t>
            </a:r>
            <a:r>
              <a:rPr lang="zh-CN" altLang="en-US" sz="2400" b="1" dirty="0">
                <a:latin typeface="仿宋" panose="02010609060101010101" pitchFamily="49" charset="-122"/>
                <a:ea typeface="仿宋" panose="02010609060101010101" pitchFamily="49" charset="-122"/>
                <a:cs typeface="+mn-ea"/>
                <a:sym typeface="+mn-lt"/>
              </a:rPr>
              <a:t>重新被读入寄存器，而这个过程中，</a:t>
            </a:r>
            <a:r>
              <a:rPr lang="en-US" altLang="zh-Hans" sz="2400" b="1" dirty="0">
                <a:latin typeface="仿宋" panose="02010609060101010101" pitchFamily="49" charset="-122"/>
                <a:ea typeface="仿宋" panose="02010609060101010101" pitchFamily="49" charset="-122"/>
                <a:cs typeface="+mn-ea"/>
                <a:sym typeface="+mn-lt"/>
              </a:rPr>
              <a:t>A</a:t>
            </a:r>
            <a:r>
              <a:rPr lang="zh-CN" altLang="en-US" sz="2400" b="1" dirty="0">
                <a:latin typeface="仿宋" panose="02010609060101010101" pitchFamily="49" charset="-122"/>
                <a:ea typeface="仿宋" panose="02010609060101010101" pitchFamily="49" charset="-122"/>
                <a:cs typeface="+mn-ea"/>
                <a:sym typeface="+mn-lt"/>
              </a:rPr>
              <a:t>的值没有发生变化。通常编译器都会交换第二和第三条指令的位置，这样第一条指令结束时</a:t>
            </a:r>
            <a:r>
              <a:rPr lang="en-US" altLang="zh-Hans" sz="2400" b="1" dirty="0">
                <a:latin typeface="仿宋" panose="02010609060101010101" pitchFamily="49" charset="-122"/>
                <a:ea typeface="仿宋" panose="02010609060101010101" pitchFamily="49" charset="-122"/>
                <a:cs typeface="+mn-ea"/>
                <a:sym typeface="+mn-lt"/>
              </a:rPr>
              <a:t>A</a:t>
            </a:r>
            <a:r>
              <a:rPr lang="zh-CN" altLang="en-US" sz="2400" b="1" dirty="0">
                <a:latin typeface="仿宋" panose="02010609060101010101" pitchFamily="49" charset="-122"/>
                <a:ea typeface="仿宋" panose="02010609060101010101" pitchFamily="49" charset="-122"/>
                <a:cs typeface="+mn-ea"/>
                <a:sym typeface="+mn-lt"/>
              </a:rPr>
              <a:t>存在于寄存器中，接下来可以直接从寄存器中读取</a:t>
            </a:r>
            <a:r>
              <a:rPr lang="en-US" altLang="zh-Hans" sz="2400" b="1" dirty="0">
                <a:latin typeface="仿宋" panose="02010609060101010101" pitchFamily="49" charset="-122"/>
                <a:ea typeface="仿宋" panose="02010609060101010101" pitchFamily="49" charset="-122"/>
                <a:cs typeface="+mn-ea"/>
                <a:sym typeface="+mn-lt"/>
              </a:rPr>
              <a:t>A</a:t>
            </a:r>
            <a:r>
              <a:rPr lang="zh-CN" altLang="en-US" sz="2400" b="1" dirty="0">
                <a:latin typeface="仿宋" panose="02010609060101010101" pitchFamily="49" charset="-122"/>
                <a:ea typeface="仿宋" panose="02010609060101010101" pitchFamily="49" charset="-122"/>
                <a:cs typeface="+mn-ea"/>
                <a:sym typeface="+mn-lt"/>
              </a:rPr>
              <a:t>的值，降低了重复读取的开销。</a:t>
            </a:r>
          </a:p>
        </p:txBody>
      </p:sp>
    </p:spTree>
    <p:extLst>
      <p:ext uri="{BB962C8B-B14F-4D97-AF65-F5344CB8AC3E}">
        <p14:creationId xmlns:p14="http://schemas.microsoft.com/office/powerpoint/2010/main" val="1141122236"/>
      </p:ext>
    </p:extLst>
  </p:cSld>
  <p:clrMapOvr>
    <a:masterClrMapping/>
  </p:clrMapOvr>
  <p:transition spd="slow">
    <p:wip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Why</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R</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eordering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O</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peration</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？（二）</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对于流水线的意义</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sp>
        <p:nvSpPr>
          <p:cNvPr id="8" name="TextBox 50">
            <a:extLst>
              <a:ext uri="{FF2B5EF4-FFF2-40B4-BE49-F238E27FC236}">
                <a16:creationId xmlns:a16="http://schemas.microsoft.com/office/drawing/2014/main" id="{34C50588-DDAB-7043-84C4-D25F0FCBBB14}"/>
              </a:ext>
            </a:extLst>
          </p:cNvPr>
          <p:cNvSpPr txBox="1"/>
          <p:nvPr/>
        </p:nvSpPr>
        <p:spPr>
          <a:xfrm>
            <a:off x="265176" y="1932089"/>
            <a:ext cx="10886433" cy="3416320"/>
          </a:xfrm>
          <a:prstGeom prst="rect">
            <a:avLst/>
          </a:prstGeom>
          <a:noFill/>
        </p:spPr>
        <p:txBody>
          <a:bodyPr wrap="square" rtlCol="0">
            <a:spAutoFit/>
          </a:bodyPr>
          <a:lstStyle/>
          <a:p>
            <a:pPr marL="342900" indent="-342900">
              <a:buFont typeface="Wingdings" pitchFamily="2" charset="2"/>
              <a:buChar char="Ø"/>
            </a:pPr>
            <a:r>
              <a:rPr lang="zh-CN" altLang="en-US" sz="2400" b="1" dirty="0">
                <a:latin typeface="仿宋" panose="02010609060101010101" pitchFamily="49" charset="-122"/>
                <a:ea typeface="仿宋" panose="02010609060101010101" pitchFamily="49" charset="-122"/>
                <a:cs typeface="+mn-ea"/>
                <a:sym typeface="+mn-lt"/>
              </a:rPr>
              <a:t>现代</a:t>
            </a:r>
            <a:r>
              <a:rPr lang="en-US" altLang="zh-CN" sz="2400" b="1" dirty="0">
                <a:latin typeface="仿宋" panose="02010609060101010101" pitchFamily="49" charset="-122"/>
                <a:ea typeface="仿宋" panose="02010609060101010101" pitchFamily="49" charset="-122"/>
                <a:cs typeface="+mn-ea"/>
                <a:sym typeface="+mn-lt"/>
              </a:rPr>
              <a:t>CPU</a:t>
            </a:r>
            <a:r>
              <a:rPr lang="zh-CN" altLang="en-US" sz="2400" b="1" dirty="0">
                <a:latin typeface="仿宋" panose="02010609060101010101" pitchFamily="49" charset="-122"/>
                <a:ea typeface="仿宋" panose="02010609060101010101" pitchFamily="49" charset="-122"/>
                <a:cs typeface="+mn-ea"/>
                <a:sym typeface="+mn-lt"/>
              </a:rPr>
              <a:t>几乎都采用流水线机制加快指令的处理速度，一般来说，一条指令需要若干个</a:t>
            </a:r>
            <a:r>
              <a:rPr lang="en-US" altLang="zh-CN" sz="2400" b="1" dirty="0">
                <a:latin typeface="仿宋" panose="02010609060101010101" pitchFamily="49" charset="-122"/>
                <a:ea typeface="仿宋" panose="02010609060101010101" pitchFamily="49" charset="-122"/>
                <a:cs typeface="+mn-ea"/>
                <a:sym typeface="+mn-lt"/>
              </a:rPr>
              <a:t>CPU</a:t>
            </a:r>
            <a:r>
              <a:rPr lang="zh-CN" altLang="en-US" sz="2400" b="1" dirty="0">
                <a:latin typeface="仿宋" panose="02010609060101010101" pitchFamily="49" charset="-122"/>
                <a:ea typeface="仿宋" panose="02010609060101010101" pitchFamily="49" charset="-122"/>
                <a:cs typeface="+mn-ea"/>
                <a:sym typeface="+mn-lt"/>
              </a:rPr>
              <a:t>时钟周期处理，而通过流水线并行执行，可以在同等的时钟周期内执行若干条指令，具体做法简单地说就是把指令分为不同的执行周期，例如读取、寻址、解析、执行等步骤，并放在不同的元件中处理，同时在执行单元</a:t>
            </a:r>
            <a:r>
              <a:rPr lang="en-US" altLang="zh-CN" sz="2400" b="1" dirty="0">
                <a:latin typeface="仿宋" panose="02010609060101010101" pitchFamily="49" charset="-122"/>
                <a:ea typeface="仿宋" panose="02010609060101010101" pitchFamily="49" charset="-122"/>
                <a:cs typeface="+mn-ea"/>
                <a:sym typeface="+mn-lt"/>
              </a:rPr>
              <a:t>EU</a:t>
            </a:r>
            <a:r>
              <a:rPr lang="zh-CN" altLang="en-US" sz="2400" b="1" dirty="0">
                <a:latin typeface="仿宋" panose="02010609060101010101" pitchFamily="49" charset="-122"/>
                <a:ea typeface="仿宋" panose="02010609060101010101" pitchFamily="49" charset="-122"/>
                <a:cs typeface="+mn-ea"/>
                <a:sym typeface="+mn-lt"/>
              </a:rPr>
              <a:t>中，功能单元被分为不同的元件，例如加法元件、乘法元件、加载元件、存储元件等，可以进一步实现不同的计算并行执行。</a:t>
            </a:r>
          </a:p>
          <a:p>
            <a:pPr marL="342900" indent="-342900">
              <a:buFont typeface="Wingdings" pitchFamily="2" charset="2"/>
              <a:buChar char="Ø"/>
            </a:pPr>
            <a:endParaRPr lang="zh-CN" altLang="en-U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zh-CN" altLang="en-US" sz="2400" b="1" dirty="0">
                <a:latin typeface="仿宋" panose="02010609060101010101" pitchFamily="49" charset="-122"/>
                <a:ea typeface="仿宋" panose="02010609060101010101" pitchFamily="49" charset="-122"/>
                <a:cs typeface="+mn-ea"/>
                <a:sym typeface="+mn-lt"/>
              </a:rPr>
              <a:t>流水线架构决定了指令应该被并行执行，而不是在顺序化模型中所认为的那样。重排序有利于充分使用流水线，进而达到超标量的效果。</a:t>
            </a:r>
          </a:p>
        </p:txBody>
      </p:sp>
    </p:spTree>
    <p:extLst>
      <p:ext uri="{BB962C8B-B14F-4D97-AF65-F5344CB8AC3E}">
        <p14:creationId xmlns:p14="http://schemas.microsoft.com/office/powerpoint/2010/main" val="2883586357"/>
      </p:ext>
    </p:extLst>
  </p:cSld>
  <p:clrMapOvr>
    <a:masterClrMapping/>
  </p:clrMapOvr>
  <p:transition spd="slow">
    <p:wip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as-if-serial</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语义</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sp>
        <p:nvSpPr>
          <p:cNvPr id="8" name="TextBox 50">
            <a:extLst>
              <a:ext uri="{FF2B5EF4-FFF2-40B4-BE49-F238E27FC236}">
                <a16:creationId xmlns:a16="http://schemas.microsoft.com/office/drawing/2014/main" id="{34C50588-DDAB-7043-84C4-D25F0FCBBB14}"/>
              </a:ext>
            </a:extLst>
          </p:cNvPr>
          <p:cNvSpPr txBox="1"/>
          <p:nvPr/>
        </p:nvSpPr>
        <p:spPr>
          <a:xfrm>
            <a:off x="775136" y="1613147"/>
            <a:ext cx="10869177" cy="1200329"/>
          </a:xfrm>
          <a:prstGeom prst="rect">
            <a:avLst/>
          </a:prstGeom>
          <a:noFill/>
        </p:spPr>
        <p:txBody>
          <a:bodyPr wrap="square" rtlCol="0">
            <a:spAutoFit/>
          </a:bodyPr>
          <a:lstStyle/>
          <a:p>
            <a:r>
              <a:rPr lang="en-US" altLang="zh-Hans" sz="2400" b="1" dirty="0">
                <a:latin typeface="仿宋" panose="02010609060101010101" pitchFamily="49" charset="-122"/>
                <a:ea typeface="仿宋" panose="02010609060101010101" pitchFamily="49" charset="-122"/>
                <a:cs typeface="+mn-ea"/>
                <a:sym typeface="+mn-lt"/>
              </a:rPr>
              <a:t>as-if-serial</a:t>
            </a:r>
            <a:r>
              <a:rPr lang="zh-CN" altLang="en-US" sz="2400" b="1" dirty="0">
                <a:latin typeface="仿宋" panose="02010609060101010101" pitchFamily="49" charset="-122"/>
                <a:ea typeface="仿宋" panose="02010609060101010101" pitchFamily="49" charset="-122"/>
                <a:cs typeface="+mn-ea"/>
                <a:sym typeface="+mn-lt"/>
              </a:rPr>
              <a:t>语义的意思指：</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不管怎么重排序（编译器和处理器为了提高并行度），（单线程）程序的执行结果不能被改变</a:t>
            </a:r>
            <a:r>
              <a:rPr lang="zh-CN" altLang="en-US" sz="2400" b="1" dirty="0">
                <a:latin typeface="仿宋" panose="02010609060101010101" pitchFamily="49" charset="-122"/>
                <a:ea typeface="仿宋" panose="02010609060101010101" pitchFamily="49" charset="-122"/>
                <a:cs typeface="+mn-ea"/>
                <a:sym typeface="+mn-lt"/>
              </a:rPr>
              <a:t>。编译器，</a:t>
            </a:r>
            <a:r>
              <a:rPr lang="en-US" altLang="zh-Hans" sz="2400" b="1" dirty="0">
                <a:latin typeface="仿宋" panose="02010609060101010101" pitchFamily="49" charset="-122"/>
                <a:ea typeface="仿宋" panose="02010609060101010101" pitchFamily="49" charset="-122"/>
                <a:cs typeface="+mn-ea"/>
                <a:sym typeface="+mn-lt"/>
              </a:rPr>
              <a:t>runtime </a:t>
            </a:r>
            <a:r>
              <a:rPr lang="zh-CN" altLang="en-US" sz="2400" b="1" dirty="0">
                <a:latin typeface="仿宋" panose="02010609060101010101" pitchFamily="49" charset="-122"/>
                <a:ea typeface="仿宋" panose="02010609060101010101" pitchFamily="49" charset="-122"/>
                <a:cs typeface="+mn-ea"/>
                <a:sym typeface="+mn-lt"/>
              </a:rPr>
              <a:t>和处理器都必须遵守</a:t>
            </a:r>
            <a:r>
              <a:rPr lang="en-US" altLang="zh-Hans" sz="2400" b="1" dirty="0">
                <a:latin typeface="仿宋" panose="02010609060101010101" pitchFamily="49" charset="-122"/>
                <a:ea typeface="仿宋" panose="02010609060101010101" pitchFamily="49" charset="-122"/>
                <a:cs typeface="+mn-ea"/>
                <a:sym typeface="+mn-lt"/>
              </a:rPr>
              <a:t>as-if-serial</a:t>
            </a:r>
            <a:r>
              <a:rPr lang="zh-CN" altLang="en-US" sz="2400" b="1" dirty="0">
                <a:latin typeface="仿宋" panose="02010609060101010101" pitchFamily="49" charset="-122"/>
                <a:ea typeface="仿宋" panose="02010609060101010101" pitchFamily="49" charset="-122"/>
                <a:cs typeface="+mn-ea"/>
                <a:sym typeface="+mn-lt"/>
              </a:rPr>
              <a:t>语义。</a:t>
            </a:r>
            <a:endParaRPr lang="en-US" altLang="zh-CN" sz="2400" b="1" dirty="0">
              <a:latin typeface="仿宋" panose="02010609060101010101" pitchFamily="49" charset="-122"/>
              <a:ea typeface="仿宋" panose="02010609060101010101" pitchFamily="49" charset="-122"/>
              <a:cs typeface="+mn-ea"/>
              <a:sym typeface="+mn-lt"/>
            </a:endParaRPr>
          </a:p>
        </p:txBody>
      </p:sp>
      <p:sp>
        <p:nvSpPr>
          <p:cNvPr id="9" name="TextBox 50">
            <a:extLst>
              <a:ext uri="{FF2B5EF4-FFF2-40B4-BE49-F238E27FC236}">
                <a16:creationId xmlns:a16="http://schemas.microsoft.com/office/drawing/2014/main" id="{27E49AB3-FE6D-CB4B-A617-6CF689305630}"/>
              </a:ext>
            </a:extLst>
          </p:cNvPr>
          <p:cNvSpPr txBox="1"/>
          <p:nvPr/>
        </p:nvSpPr>
        <p:spPr>
          <a:xfrm>
            <a:off x="775136" y="3518473"/>
            <a:ext cx="10869177" cy="1200329"/>
          </a:xfrm>
          <a:prstGeom prst="rect">
            <a:avLst/>
          </a:prstGeom>
          <a:noFill/>
        </p:spPr>
        <p:txBody>
          <a:bodyPr wrap="square" rtlCol="0">
            <a:spAutoFit/>
          </a:bodyPr>
          <a:lstStyle/>
          <a:p>
            <a:r>
              <a:rPr lang="zh-CN" altLang="en-US" sz="2400" b="1" dirty="0">
                <a:solidFill>
                  <a:srgbClr val="00B050"/>
                </a:solidFill>
                <a:latin typeface="仿宋" panose="02010609060101010101" pitchFamily="49" charset="-122"/>
                <a:ea typeface="仿宋" panose="02010609060101010101" pitchFamily="49" charset="-122"/>
                <a:cs typeface="+mn-ea"/>
                <a:sym typeface="+mn-lt"/>
              </a:rPr>
              <a:t>为了遵守</a:t>
            </a:r>
            <a:r>
              <a:rPr lang="en-US" altLang="zh-Hans" sz="2400" b="1" dirty="0">
                <a:solidFill>
                  <a:srgbClr val="00B050"/>
                </a:solidFill>
                <a:latin typeface="仿宋" panose="02010609060101010101" pitchFamily="49" charset="-122"/>
                <a:ea typeface="仿宋" panose="02010609060101010101" pitchFamily="49" charset="-122"/>
                <a:cs typeface="+mn-ea"/>
                <a:sym typeface="+mn-lt"/>
              </a:rPr>
              <a:t>as-if-serial</a:t>
            </a:r>
            <a:r>
              <a:rPr lang="zh-CN" altLang="en-US" sz="2400" b="1" dirty="0">
                <a:solidFill>
                  <a:srgbClr val="00B050"/>
                </a:solidFill>
                <a:latin typeface="仿宋" panose="02010609060101010101" pitchFamily="49" charset="-122"/>
                <a:ea typeface="仿宋" panose="02010609060101010101" pitchFamily="49" charset="-122"/>
                <a:cs typeface="+mn-ea"/>
                <a:sym typeface="+mn-lt"/>
              </a:rPr>
              <a:t>语义，编译器和处理器不会对存在数据依赖关系的操作做重排序，因为这种重排序会改变执行结果。</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但是，如果操作之间不存在数据依赖关系，这些操作可能被编译器和处理器重排序</a:t>
            </a:r>
            <a:r>
              <a:rPr lang="zh-CN" altLang="en-US" sz="2400" b="1" dirty="0">
                <a:solidFill>
                  <a:srgbClr val="00B050"/>
                </a:solidFill>
                <a:latin typeface="仿宋" panose="02010609060101010101" pitchFamily="49" charset="-122"/>
                <a:ea typeface="仿宋" panose="02010609060101010101" pitchFamily="49" charset="-122"/>
                <a:cs typeface="+mn-ea"/>
                <a:sym typeface="+mn-lt"/>
              </a:rPr>
              <a:t>。</a:t>
            </a:r>
            <a:endParaRPr lang="en-US" altLang="zh-CN" sz="2400" b="1" dirty="0">
              <a:solidFill>
                <a:srgbClr val="00B050"/>
              </a:solidFill>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83669000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Happens-before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R</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ule</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s</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6" name="TextBox 50"/>
          <p:cNvSpPr txBox="1"/>
          <p:nvPr/>
        </p:nvSpPr>
        <p:spPr>
          <a:xfrm>
            <a:off x="265176" y="5486908"/>
            <a:ext cx="11487142" cy="830997"/>
          </a:xfrm>
          <a:prstGeom prst="rect">
            <a:avLst/>
          </a:prstGeom>
          <a:noFill/>
        </p:spPr>
        <p:txBody>
          <a:bodyPr wrap="square" rtlCol="0">
            <a:spAutoFit/>
          </a:bodyPr>
          <a:lstStyle/>
          <a:p>
            <a:r>
              <a:rPr lang="en-US" altLang="zh-CN" sz="2400" b="1" dirty="0">
                <a:solidFill>
                  <a:srgbClr val="FF0000"/>
                </a:solidFill>
                <a:latin typeface="仿宋" panose="02010609060101010101" pitchFamily="49" charset="-122"/>
                <a:ea typeface="仿宋" panose="02010609060101010101" pitchFamily="49" charset="-122"/>
                <a:cs typeface="+mn-ea"/>
                <a:sym typeface="+mn-lt"/>
              </a:rPr>
              <a:t>http://</a:t>
            </a:r>
            <a:r>
              <a:rPr lang="en-US" altLang="zh-CN" sz="2400" b="1" dirty="0" err="1">
                <a:solidFill>
                  <a:srgbClr val="FF0000"/>
                </a:solidFill>
                <a:latin typeface="仿宋" panose="02010609060101010101" pitchFamily="49" charset="-122"/>
                <a:ea typeface="仿宋" panose="02010609060101010101" pitchFamily="49" charset="-122"/>
                <a:cs typeface="+mn-ea"/>
                <a:sym typeface="+mn-lt"/>
              </a:rPr>
              <a:t>www.logicbig.com</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/tutorials/core-java-tutorial/java-multi-threading/happens-before/</a:t>
            </a: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sp>
        <p:nvSpPr>
          <p:cNvPr id="7" name="TextBox 50">
            <a:extLst>
              <a:ext uri="{FF2B5EF4-FFF2-40B4-BE49-F238E27FC236}">
                <a16:creationId xmlns:a16="http://schemas.microsoft.com/office/drawing/2014/main" id="{6297716F-D3CA-0244-B9A4-751DA49E4F38}"/>
              </a:ext>
            </a:extLst>
          </p:cNvPr>
          <p:cNvSpPr txBox="1"/>
          <p:nvPr/>
        </p:nvSpPr>
        <p:spPr>
          <a:xfrm>
            <a:off x="265176" y="1386562"/>
            <a:ext cx="11487142" cy="4154984"/>
          </a:xfrm>
          <a:prstGeom prst="rect">
            <a:avLst/>
          </a:prstGeom>
          <a:noFill/>
        </p:spPr>
        <p:txBody>
          <a:bodyPr wrap="square" rtlCol="0">
            <a:spAutoFit/>
          </a:bodyPr>
          <a:lstStyle/>
          <a:p>
            <a:pPr marL="342900" indent="-342900">
              <a:buFont typeface="Wingdings" pitchFamily="2" charset="2"/>
              <a:buChar char="Ø"/>
            </a:pPr>
            <a:r>
              <a:rPr lang="en-US" altLang="zh-Hans" sz="2400" b="1" dirty="0">
                <a:latin typeface="仿宋" panose="02010609060101010101" pitchFamily="49" charset="-122"/>
                <a:ea typeface="仿宋" panose="02010609060101010101" pitchFamily="49" charset="-122"/>
                <a:cs typeface="+mn-ea"/>
                <a:sym typeface="+mn-lt"/>
              </a:rPr>
              <a:t>JMM</a:t>
            </a:r>
            <a:r>
              <a:rPr lang="zh-Hans" altLang="en-US" sz="2400" b="1" dirty="0">
                <a:latin typeface="仿宋" panose="02010609060101010101" pitchFamily="49" charset="-122"/>
                <a:ea typeface="仿宋" panose="02010609060101010101" pitchFamily="49" charset="-122"/>
                <a:cs typeface="+mn-ea"/>
                <a:sym typeface="+mn-lt"/>
              </a:rPr>
              <a:t>中最核心的理论，保证内存可见性</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zh-Hans" altLang="en-US" sz="2400" b="1" dirty="0">
                <a:latin typeface="仿宋" panose="02010609060101010101" pitchFamily="49" charset="-122"/>
                <a:ea typeface="仿宋" panose="02010609060101010101" pitchFamily="49" charset="-122"/>
                <a:cs typeface="+mn-ea"/>
                <a:sym typeface="+mn-lt"/>
              </a:rPr>
              <a:t>在</a:t>
            </a:r>
            <a:r>
              <a:rPr lang="en-US" altLang="zh-Hans" sz="2400" b="1" dirty="0">
                <a:latin typeface="仿宋" panose="02010609060101010101" pitchFamily="49" charset="-122"/>
                <a:ea typeface="仿宋" panose="02010609060101010101" pitchFamily="49" charset="-122"/>
                <a:cs typeface="+mn-ea"/>
                <a:sym typeface="+mn-lt"/>
              </a:rPr>
              <a:t>JMM</a:t>
            </a:r>
            <a:r>
              <a:rPr lang="zh-Hans" altLang="en-US" sz="2400" b="1" dirty="0">
                <a:latin typeface="仿宋" panose="02010609060101010101" pitchFamily="49" charset="-122"/>
                <a:ea typeface="仿宋" panose="02010609060101010101" pitchFamily="49" charset="-122"/>
                <a:cs typeface="+mn-ea"/>
                <a:sym typeface="+mn-lt"/>
              </a:rPr>
              <a:t>中，如果一个操作执行的结果要对另外一个操作可见，那么这两个操作之间必须存在</a:t>
            </a:r>
            <a:r>
              <a:rPr lang="en-US" altLang="zh-CN" sz="2400" b="1" dirty="0">
                <a:latin typeface="仿宋" panose="02010609060101010101" pitchFamily="49" charset="-122"/>
                <a:ea typeface="仿宋" panose="02010609060101010101" pitchFamily="49" charset="-122"/>
                <a:cs typeface="+mn-ea"/>
                <a:sym typeface="+mn-lt"/>
              </a:rPr>
              <a:t>happens-before</a:t>
            </a:r>
            <a:r>
              <a:rPr lang="zh-Hans" altLang="en-US" sz="2400" b="1" dirty="0">
                <a:latin typeface="仿宋" panose="02010609060101010101" pitchFamily="49" charset="-122"/>
                <a:ea typeface="仿宋" panose="02010609060101010101" pitchFamily="49" charset="-122"/>
                <a:cs typeface="+mn-ea"/>
                <a:sym typeface="+mn-lt"/>
              </a:rPr>
              <a:t>关系</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endParaRPr lang="en-US" altLang="zh-Hans" sz="2400" b="1" dirty="0">
              <a:latin typeface="仿宋" panose="02010609060101010101" pitchFamily="49" charset="-122"/>
              <a:ea typeface="仿宋" panose="02010609060101010101" pitchFamily="49" charset="-122"/>
              <a:cs typeface="+mn-ea"/>
              <a:sym typeface="+mn-lt"/>
            </a:endParaRPr>
          </a:p>
          <a:p>
            <a:r>
              <a:rPr lang="zh-Hans" altLang="en-US" sz="2400" b="1" dirty="0">
                <a:solidFill>
                  <a:srgbClr val="00B050"/>
                </a:solidFill>
                <a:latin typeface="仿宋" panose="02010609060101010101" pitchFamily="49" charset="-122"/>
                <a:ea typeface="仿宋" panose="02010609060101010101" pitchFamily="49" charset="-122"/>
                <a:cs typeface="+mn-ea"/>
                <a:sym typeface="+mn-lt"/>
              </a:rPr>
              <a:t>理论</a:t>
            </a:r>
            <a:endParaRPr lang="en-US" altLang="zh-Hans" sz="2400" b="1" dirty="0">
              <a:solidFill>
                <a:srgbClr val="00B050"/>
              </a:solidFill>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zh-Hans" altLang="en-US" sz="2400" b="1" dirty="0">
                <a:latin typeface="仿宋" panose="02010609060101010101" pitchFamily="49" charset="-122"/>
                <a:ea typeface="仿宋" panose="02010609060101010101" pitchFamily="49" charset="-122"/>
                <a:cs typeface="+mn-ea"/>
                <a:sym typeface="+mn-lt"/>
              </a:rPr>
              <a:t>如果一个操作</a:t>
            </a:r>
            <a:r>
              <a:rPr lang="en-US" altLang="zh-CN" sz="2400" b="1" dirty="0">
                <a:latin typeface="仿宋" panose="02010609060101010101" pitchFamily="49" charset="-122"/>
                <a:ea typeface="仿宋" panose="02010609060101010101" pitchFamily="49" charset="-122"/>
                <a:cs typeface="+mn-ea"/>
                <a:sym typeface="+mn-lt"/>
              </a:rPr>
              <a:t>happens-before</a:t>
            </a:r>
            <a:r>
              <a:rPr lang="zh-Hans" altLang="en-US" sz="2400" b="1" dirty="0">
                <a:latin typeface="仿宋" panose="02010609060101010101" pitchFamily="49" charset="-122"/>
                <a:ea typeface="仿宋" panose="02010609060101010101" pitchFamily="49" charset="-122"/>
                <a:cs typeface="+mn-ea"/>
                <a:sym typeface="+mn-lt"/>
              </a:rPr>
              <a:t>另外一个操作，那么第一个操作的执行结果将对第二个操作可见，并且第一个操作的执行顺序排在第二个操作之前</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zh-Hans" altLang="en-US" sz="2400" b="1" dirty="0">
                <a:latin typeface="仿宋" panose="02010609060101010101" pitchFamily="49" charset="-122"/>
                <a:ea typeface="仿宋" panose="02010609060101010101" pitchFamily="49" charset="-122"/>
                <a:cs typeface="+mn-ea"/>
                <a:sym typeface="+mn-lt"/>
              </a:rPr>
              <a:t>两个操作之间存在</a:t>
            </a:r>
            <a:r>
              <a:rPr lang="en-US" altLang="zh-CN" sz="2400" b="1" dirty="0">
                <a:latin typeface="仿宋" panose="02010609060101010101" pitchFamily="49" charset="-122"/>
                <a:ea typeface="仿宋" panose="02010609060101010101" pitchFamily="49" charset="-122"/>
                <a:cs typeface="+mn-ea"/>
                <a:sym typeface="+mn-lt"/>
              </a:rPr>
              <a:t>happens-before</a:t>
            </a:r>
            <a:r>
              <a:rPr lang="zh-Hans" altLang="en-US" sz="2400" b="1" dirty="0">
                <a:latin typeface="仿宋" panose="02010609060101010101" pitchFamily="49" charset="-122"/>
                <a:ea typeface="仿宋" panose="02010609060101010101" pitchFamily="49" charset="-122"/>
                <a:cs typeface="+mn-ea"/>
                <a:sym typeface="+mn-lt"/>
              </a:rPr>
              <a:t>关系，并不意味一定要按照</a:t>
            </a:r>
            <a:r>
              <a:rPr lang="en-US" altLang="zh-CN" sz="2400" b="1" dirty="0">
                <a:latin typeface="仿宋" panose="02010609060101010101" pitchFamily="49" charset="-122"/>
                <a:ea typeface="仿宋" panose="02010609060101010101" pitchFamily="49" charset="-122"/>
                <a:cs typeface="+mn-ea"/>
                <a:sym typeface="+mn-lt"/>
              </a:rPr>
              <a:t>happens-before</a:t>
            </a:r>
            <a:r>
              <a:rPr lang="zh-Hans" altLang="en-US" sz="2400" b="1" dirty="0">
                <a:latin typeface="仿宋" panose="02010609060101010101" pitchFamily="49" charset="-122"/>
                <a:ea typeface="仿宋" panose="02010609060101010101" pitchFamily="49" charset="-122"/>
                <a:cs typeface="+mn-ea"/>
                <a:sym typeface="+mn-lt"/>
              </a:rPr>
              <a:t>原则制定的顺序来执行，如果重排序之后的执行结果与按照</a:t>
            </a:r>
            <a:r>
              <a:rPr lang="en-US" altLang="zh-CN" sz="2400" b="1" dirty="0">
                <a:latin typeface="仿宋" panose="02010609060101010101" pitchFamily="49" charset="-122"/>
                <a:ea typeface="仿宋" panose="02010609060101010101" pitchFamily="49" charset="-122"/>
                <a:cs typeface="+mn-ea"/>
                <a:sym typeface="+mn-lt"/>
              </a:rPr>
              <a:t>happens-before</a:t>
            </a:r>
            <a:r>
              <a:rPr lang="zh-Hans" altLang="en-US" sz="2400" b="1" dirty="0">
                <a:latin typeface="仿宋" panose="02010609060101010101" pitchFamily="49" charset="-122"/>
                <a:ea typeface="仿宋" panose="02010609060101010101" pitchFamily="49" charset="-122"/>
                <a:cs typeface="+mn-ea"/>
                <a:sym typeface="+mn-lt"/>
              </a:rPr>
              <a:t>关系来执行的结果一致，那么这种重排序并不非法</a:t>
            </a:r>
            <a:endParaRPr lang="en-US" altLang="zh-Hans" sz="2400" b="1" dirty="0">
              <a:latin typeface="仿宋" panose="02010609060101010101" pitchFamily="49" charset="-122"/>
              <a:ea typeface="仿宋" panose="02010609060101010101" pitchFamily="49" charset="-122"/>
              <a:cs typeface="+mn-ea"/>
              <a:sym typeface="+mn-lt"/>
            </a:endParaRPr>
          </a:p>
          <a:p>
            <a:endParaRPr lang="en-US" altLang="zh-CN" sz="2400" b="1" dirty="0">
              <a:solidFill>
                <a:srgbClr val="FFC000"/>
              </a:solidFill>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2664661440"/>
      </p:ext>
    </p:extLst>
  </p:cSld>
  <p:clrMapOvr>
    <a:masterClrMapping/>
  </p:clrMapOvr>
  <p:transition spd="slow">
    <p:wip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zh-Hans" altLang="en-US" sz="2800" b="1" dirty="0">
                <a:solidFill>
                  <a:srgbClr val="7030A0"/>
                </a:solidFill>
                <a:latin typeface="仿宋" panose="02010609060101010101" pitchFamily="49" charset="-122"/>
                <a:ea typeface="仿宋" panose="02010609060101010101" pitchFamily="49" charset="-122"/>
                <a:cs typeface="+mn-ea"/>
                <a:sym typeface="+mn-lt"/>
              </a:rPr>
              <a:t>（</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1</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Single thread rule</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6" name="TextBox 50"/>
          <p:cNvSpPr txBox="1"/>
          <p:nvPr/>
        </p:nvSpPr>
        <p:spPr>
          <a:xfrm>
            <a:off x="265176" y="1295885"/>
            <a:ext cx="11487142" cy="830997"/>
          </a:xfrm>
          <a:prstGeom prst="rect">
            <a:avLst/>
          </a:prstGeom>
          <a:noFill/>
        </p:spPr>
        <p:txBody>
          <a:bodyPr wrap="square" rtlCol="0">
            <a:spAutoFit/>
          </a:bodyPr>
          <a:lstStyle/>
          <a:p>
            <a:pPr marL="342900" indent="-342900">
              <a:buFont typeface="Wingdings" pitchFamily="2" charset="2"/>
              <a:buChar char="Ø"/>
            </a:pPr>
            <a:r>
              <a:rPr lang="en-US" altLang="zh-CN" sz="2400" b="1" dirty="0">
                <a:latin typeface="仿宋" panose="02010609060101010101" pitchFamily="49" charset="-122"/>
                <a:ea typeface="仿宋" panose="02010609060101010101" pitchFamily="49" charset="-122"/>
                <a:cs typeface="+mn-ea"/>
                <a:sym typeface="+mn-lt"/>
              </a:rPr>
              <a:t>Each action in a single thread happens-before every action in that thread that comes later in the program order. </a:t>
            </a: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2" name="图片 1">
            <a:extLst>
              <a:ext uri="{FF2B5EF4-FFF2-40B4-BE49-F238E27FC236}">
                <a16:creationId xmlns:a16="http://schemas.microsoft.com/office/drawing/2014/main" id="{0FD6CE2D-BDA8-1A45-9E03-87B2AE99F623}"/>
              </a:ext>
            </a:extLst>
          </p:cNvPr>
          <p:cNvPicPr>
            <a:picLocks noChangeAspect="1"/>
          </p:cNvPicPr>
          <p:nvPr/>
        </p:nvPicPr>
        <p:blipFill>
          <a:blip r:embed="rId3"/>
          <a:stretch>
            <a:fillRect/>
          </a:stretch>
        </p:blipFill>
        <p:spPr>
          <a:xfrm>
            <a:off x="2438400" y="2399034"/>
            <a:ext cx="4936177" cy="3976365"/>
          </a:xfrm>
          <a:prstGeom prst="rect">
            <a:avLst/>
          </a:prstGeom>
        </p:spPr>
      </p:pic>
    </p:spTree>
    <p:extLst>
      <p:ext uri="{BB962C8B-B14F-4D97-AF65-F5344CB8AC3E}">
        <p14:creationId xmlns:p14="http://schemas.microsoft.com/office/powerpoint/2010/main" val="1576059485"/>
      </p:ext>
    </p:extLst>
  </p:cSld>
  <p:clrMapOvr>
    <a:masterClrMapping/>
  </p:clrMapOvr>
  <p:transition spd="slow">
    <p:wip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zh-Hans" altLang="en-US" sz="2800" b="1" dirty="0">
                <a:solidFill>
                  <a:srgbClr val="7030A0"/>
                </a:solidFill>
                <a:latin typeface="仿宋" panose="02010609060101010101" pitchFamily="49" charset="-122"/>
                <a:ea typeface="仿宋" panose="02010609060101010101" pitchFamily="49" charset="-122"/>
                <a:cs typeface="+mn-ea"/>
                <a:sym typeface="+mn-lt"/>
              </a:rPr>
              <a:t>（</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2</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Monitor lock rule</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6" name="TextBox 50"/>
          <p:cNvSpPr txBox="1"/>
          <p:nvPr/>
        </p:nvSpPr>
        <p:spPr>
          <a:xfrm>
            <a:off x="265176" y="1295885"/>
            <a:ext cx="11487142" cy="830997"/>
          </a:xfrm>
          <a:prstGeom prst="rect">
            <a:avLst/>
          </a:prstGeom>
          <a:noFill/>
        </p:spPr>
        <p:txBody>
          <a:bodyPr wrap="square" rtlCol="0">
            <a:spAutoFit/>
          </a:bodyPr>
          <a:lstStyle/>
          <a:p>
            <a:pPr marL="342900" indent="-342900">
              <a:buFont typeface="Wingdings" pitchFamily="2" charset="2"/>
              <a:buChar char="Ø"/>
            </a:pPr>
            <a:r>
              <a:rPr lang="en-US" altLang="zh-CN" sz="2400" b="1" dirty="0">
                <a:latin typeface="仿宋" panose="02010609060101010101" pitchFamily="49" charset="-122"/>
                <a:ea typeface="仿宋" panose="02010609060101010101" pitchFamily="49" charset="-122"/>
                <a:cs typeface="+mn-ea"/>
                <a:sym typeface="+mn-lt"/>
              </a:rPr>
              <a:t>An unlock on a monitor lock (exiting synchronized method/block) happens-before every subsequent acquiring on the same monitor lock.  </a:t>
            </a: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4" name="图片 3">
            <a:extLst>
              <a:ext uri="{FF2B5EF4-FFF2-40B4-BE49-F238E27FC236}">
                <a16:creationId xmlns:a16="http://schemas.microsoft.com/office/drawing/2014/main" id="{FFEE4865-32E8-1642-8AE8-95B5A7F2F6CE}"/>
              </a:ext>
            </a:extLst>
          </p:cNvPr>
          <p:cNvPicPr>
            <a:picLocks noChangeAspect="1"/>
          </p:cNvPicPr>
          <p:nvPr/>
        </p:nvPicPr>
        <p:blipFill>
          <a:blip r:embed="rId3"/>
          <a:stretch>
            <a:fillRect/>
          </a:stretch>
        </p:blipFill>
        <p:spPr>
          <a:xfrm>
            <a:off x="1643798" y="2397066"/>
            <a:ext cx="8075221" cy="3723733"/>
          </a:xfrm>
          <a:prstGeom prst="rect">
            <a:avLst/>
          </a:prstGeom>
        </p:spPr>
      </p:pic>
    </p:spTree>
    <p:extLst>
      <p:ext uri="{BB962C8B-B14F-4D97-AF65-F5344CB8AC3E}">
        <p14:creationId xmlns:p14="http://schemas.microsoft.com/office/powerpoint/2010/main" val="1696284613"/>
      </p:ext>
    </p:extLst>
  </p:cSld>
  <p:clrMapOvr>
    <a:masterClrMapping/>
  </p:clrMapOvr>
  <p:transition spd="slow">
    <p:wip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zh-Hans" altLang="en-US" sz="2800" b="1" dirty="0">
                <a:solidFill>
                  <a:srgbClr val="7030A0"/>
                </a:solidFill>
                <a:latin typeface="仿宋" panose="02010609060101010101" pitchFamily="49" charset="-122"/>
                <a:ea typeface="仿宋" panose="02010609060101010101" pitchFamily="49" charset="-122"/>
                <a:cs typeface="+mn-ea"/>
                <a:sym typeface="+mn-lt"/>
              </a:rPr>
              <a:t>（</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3</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Volatile variable rule</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6" name="TextBox 50"/>
          <p:cNvSpPr txBox="1"/>
          <p:nvPr/>
        </p:nvSpPr>
        <p:spPr>
          <a:xfrm>
            <a:off x="265176" y="1295885"/>
            <a:ext cx="11487142" cy="1938992"/>
          </a:xfrm>
          <a:prstGeom prst="rect">
            <a:avLst/>
          </a:prstGeom>
          <a:noFill/>
        </p:spPr>
        <p:txBody>
          <a:bodyPr wrap="square" rtlCol="0">
            <a:spAutoFit/>
          </a:bodyPr>
          <a:lstStyle/>
          <a:p>
            <a:pPr marL="342900" indent="-342900">
              <a:buFont typeface="Wingdings" pitchFamily="2" charset="2"/>
              <a:buChar char="Ø"/>
            </a:pPr>
            <a:r>
              <a:rPr lang="en-US" altLang="zh-CN" sz="2400" b="1" dirty="0">
                <a:latin typeface="仿宋" panose="02010609060101010101" pitchFamily="49" charset="-122"/>
                <a:ea typeface="仿宋" panose="02010609060101010101" pitchFamily="49" charset="-122"/>
                <a:cs typeface="+mn-ea"/>
                <a:sym typeface="+mn-lt"/>
              </a:rPr>
              <a:t>A write to a volatile field happens-before every subsequent read of that same field. Writes and reads of volatile fields have similar memory consistency effects as entering and exiting monitors (synchronized block around reads and writes), but without actually </a:t>
            </a:r>
            <a:r>
              <a:rPr lang="en-US" altLang="zh-CN" sz="2400" b="1" dirty="0" err="1">
                <a:latin typeface="仿宋" panose="02010609060101010101" pitchFamily="49" charset="-122"/>
                <a:ea typeface="仿宋" panose="02010609060101010101" pitchFamily="49" charset="-122"/>
                <a:cs typeface="+mn-ea"/>
                <a:sym typeface="+mn-lt"/>
              </a:rPr>
              <a:t>aquiring</a:t>
            </a:r>
            <a:r>
              <a:rPr lang="en-US" altLang="zh-CN" sz="2400" b="1" dirty="0">
                <a:latin typeface="仿宋" panose="02010609060101010101" pitchFamily="49" charset="-122"/>
                <a:ea typeface="仿宋" panose="02010609060101010101" pitchFamily="49" charset="-122"/>
                <a:cs typeface="+mn-ea"/>
                <a:sym typeface="+mn-lt"/>
              </a:rPr>
              <a:t> monitors/locks.  </a:t>
            </a: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2" name="图片 1">
            <a:extLst>
              <a:ext uri="{FF2B5EF4-FFF2-40B4-BE49-F238E27FC236}">
                <a16:creationId xmlns:a16="http://schemas.microsoft.com/office/drawing/2014/main" id="{9655DCE4-C741-0549-BDB8-318AA95977B2}"/>
              </a:ext>
            </a:extLst>
          </p:cNvPr>
          <p:cNvPicPr>
            <a:picLocks noChangeAspect="1"/>
          </p:cNvPicPr>
          <p:nvPr/>
        </p:nvPicPr>
        <p:blipFill>
          <a:blip r:embed="rId3"/>
          <a:stretch>
            <a:fillRect/>
          </a:stretch>
        </p:blipFill>
        <p:spPr>
          <a:xfrm>
            <a:off x="2340841" y="3338404"/>
            <a:ext cx="6969413" cy="3285726"/>
          </a:xfrm>
          <a:prstGeom prst="rect">
            <a:avLst/>
          </a:prstGeom>
        </p:spPr>
      </p:pic>
    </p:spTree>
    <p:extLst>
      <p:ext uri="{BB962C8B-B14F-4D97-AF65-F5344CB8AC3E}">
        <p14:creationId xmlns:p14="http://schemas.microsoft.com/office/powerpoint/2010/main" val="138844585"/>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Thread States And Switching</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7" name="图片 6">
            <a:extLst>
              <a:ext uri="{FF2B5EF4-FFF2-40B4-BE49-F238E27FC236}">
                <a16:creationId xmlns:a16="http://schemas.microsoft.com/office/drawing/2014/main" id="{90342EC3-80D7-2B4F-A002-A4FB4E1CE983}"/>
              </a:ext>
            </a:extLst>
          </p:cNvPr>
          <p:cNvPicPr>
            <a:picLocks noChangeAspect="1"/>
          </p:cNvPicPr>
          <p:nvPr/>
        </p:nvPicPr>
        <p:blipFill>
          <a:blip r:embed="rId3"/>
          <a:stretch>
            <a:fillRect/>
          </a:stretch>
        </p:blipFill>
        <p:spPr>
          <a:xfrm>
            <a:off x="2069430" y="1152155"/>
            <a:ext cx="7014411" cy="5471975"/>
          </a:xfrm>
          <a:prstGeom prst="rect">
            <a:avLst/>
          </a:prstGeom>
        </p:spPr>
      </p:pic>
    </p:spTree>
    <p:extLst>
      <p:ext uri="{BB962C8B-B14F-4D97-AF65-F5344CB8AC3E}">
        <p14:creationId xmlns:p14="http://schemas.microsoft.com/office/powerpoint/2010/main" val="3455214342"/>
      </p:ext>
    </p:extLst>
  </p:cSld>
  <p:clrMapOvr>
    <a:masterClrMapping/>
  </p:clrMapOvr>
  <p:transition spd="slow">
    <p:wip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zh-Hans" altLang="en-US" sz="2800" b="1" dirty="0">
                <a:solidFill>
                  <a:srgbClr val="7030A0"/>
                </a:solidFill>
                <a:latin typeface="仿宋" panose="02010609060101010101" pitchFamily="49" charset="-122"/>
                <a:ea typeface="仿宋" panose="02010609060101010101" pitchFamily="49" charset="-122"/>
                <a:cs typeface="+mn-ea"/>
                <a:sym typeface="+mn-lt"/>
              </a:rPr>
              <a:t>（</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4</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Thread start rule</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6" name="TextBox 50"/>
          <p:cNvSpPr txBox="1"/>
          <p:nvPr/>
        </p:nvSpPr>
        <p:spPr>
          <a:xfrm>
            <a:off x="265176" y="1295885"/>
            <a:ext cx="11487142" cy="1938992"/>
          </a:xfrm>
          <a:prstGeom prst="rect">
            <a:avLst/>
          </a:prstGeom>
          <a:noFill/>
        </p:spPr>
        <p:txBody>
          <a:bodyPr wrap="square" rtlCol="0">
            <a:spAutoFit/>
          </a:bodyPr>
          <a:lstStyle/>
          <a:p>
            <a:pPr marL="342900" indent="-342900">
              <a:buFont typeface="Wingdings" pitchFamily="2" charset="2"/>
              <a:buChar char="Ø"/>
            </a:pPr>
            <a:r>
              <a:rPr lang="en-US" altLang="zh-CN" sz="2400" b="1" dirty="0">
                <a:latin typeface="仿宋" panose="02010609060101010101" pitchFamily="49" charset="-122"/>
                <a:ea typeface="仿宋" panose="02010609060101010101" pitchFamily="49" charset="-122"/>
                <a:cs typeface="+mn-ea"/>
                <a:sym typeface="+mn-lt"/>
              </a:rPr>
              <a:t>A call to </a:t>
            </a:r>
            <a:r>
              <a:rPr lang="en-US" altLang="zh-CN" sz="2400" b="1" dirty="0" err="1">
                <a:latin typeface="仿宋" panose="02010609060101010101" pitchFamily="49" charset="-122"/>
                <a:ea typeface="仿宋" panose="02010609060101010101" pitchFamily="49" charset="-122"/>
                <a:cs typeface="+mn-ea"/>
                <a:sym typeface="+mn-lt"/>
              </a:rPr>
              <a:t>Thread.start</a:t>
            </a:r>
            <a:r>
              <a:rPr lang="en-US" altLang="zh-CN" sz="2400" b="1" dirty="0">
                <a:latin typeface="仿宋" panose="02010609060101010101" pitchFamily="49" charset="-122"/>
                <a:ea typeface="仿宋" panose="02010609060101010101" pitchFamily="49" charset="-122"/>
                <a:cs typeface="+mn-ea"/>
                <a:sym typeface="+mn-lt"/>
              </a:rPr>
              <a:t>() on a thread happens-before every action in the started thread. Say thread A spawns a new thread B by calling </a:t>
            </a:r>
            <a:r>
              <a:rPr lang="en-US" altLang="zh-CN" sz="2400" b="1" dirty="0" err="1">
                <a:latin typeface="仿宋" panose="02010609060101010101" pitchFamily="49" charset="-122"/>
                <a:ea typeface="仿宋" panose="02010609060101010101" pitchFamily="49" charset="-122"/>
                <a:cs typeface="+mn-ea"/>
                <a:sym typeface="+mn-lt"/>
              </a:rPr>
              <a:t>threadA.start</a:t>
            </a:r>
            <a:r>
              <a:rPr lang="en-US" altLang="zh-CN" sz="2400" b="1" dirty="0">
                <a:latin typeface="仿宋" panose="02010609060101010101" pitchFamily="49" charset="-122"/>
                <a:ea typeface="仿宋" panose="02010609060101010101" pitchFamily="49" charset="-122"/>
                <a:cs typeface="+mn-ea"/>
                <a:sym typeface="+mn-lt"/>
              </a:rPr>
              <a:t>(). All actions performed in thread B's run method will see thread A's calling </a:t>
            </a:r>
            <a:r>
              <a:rPr lang="en-US" altLang="zh-CN" sz="2400" b="1" dirty="0" err="1">
                <a:latin typeface="仿宋" panose="02010609060101010101" pitchFamily="49" charset="-122"/>
                <a:ea typeface="仿宋" panose="02010609060101010101" pitchFamily="49" charset="-122"/>
                <a:cs typeface="+mn-ea"/>
                <a:sym typeface="+mn-lt"/>
              </a:rPr>
              <a:t>threadA.start</a:t>
            </a:r>
            <a:r>
              <a:rPr lang="en-US" altLang="zh-CN" sz="2400" b="1" dirty="0">
                <a:latin typeface="仿宋" panose="02010609060101010101" pitchFamily="49" charset="-122"/>
                <a:ea typeface="仿宋" panose="02010609060101010101" pitchFamily="49" charset="-122"/>
                <a:cs typeface="+mn-ea"/>
                <a:sym typeface="+mn-lt"/>
              </a:rPr>
              <a:t>() method and before that (only in thread A) happened before them. </a:t>
            </a: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4" name="图片 3">
            <a:extLst>
              <a:ext uri="{FF2B5EF4-FFF2-40B4-BE49-F238E27FC236}">
                <a16:creationId xmlns:a16="http://schemas.microsoft.com/office/drawing/2014/main" id="{815E98A9-39B9-F94A-BECE-D69618417543}"/>
              </a:ext>
            </a:extLst>
          </p:cNvPr>
          <p:cNvPicPr>
            <a:picLocks noChangeAspect="1"/>
          </p:cNvPicPr>
          <p:nvPr/>
        </p:nvPicPr>
        <p:blipFill>
          <a:blip r:embed="rId3"/>
          <a:stretch>
            <a:fillRect/>
          </a:stretch>
        </p:blipFill>
        <p:spPr>
          <a:xfrm>
            <a:off x="2135167" y="3271330"/>
            <a:ext cx="7327900" cy="3352800"/>
          </a:xfrm>
          <a:prstGeom prst="rect">
            <a:avLst/>
          </a:prstGeom>
        </p:spPr>
      </p:pic>
    </p:spTree>
    <p:extLst>
      <p:ext uri="{BB962C8B-B14F-4D97-AF65-F5344CB8AC3E}">
        <p14:creationId xmlns:p14="http://schemas.microsoft.com/office/powerpoint/2010/main" val="1672163098"/>
      </p:ext>
    </p:extLst>
  </p:cSld>
  <p:clrMapOvr>
    <a:masterClrMapping/>
  </p:clrMapOvr>
  <p:transition spd="slow">
    <p:wip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zh-Hans" altLang="en-US" sz="2800" b="1" dirty="0">
                <a:solidFill>
                  <a:srgbClr val="7030A0"/>
                </a:solidFill>
                <a:latin typeface="仿宋" panose="02010609060101010101" pitchFamily="49" charset="-122"/>
                <a:ea typeface="仿宋" panose="02010609060101010101" pitchFamily="49" charset="-122"/>
                <a:cs typeface="+mn-ea"/>
                <a:sym typeface="+mn-lt"/>
              </a:rPr>
              <a:t>（</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5</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Thread join rule</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6" name="TextBox 50"/>
          <p:cNvSpPr txBox="1"/>
          <p:nvPr/>
        </p:nvSpPr>
        <p:spPr>
          <a:xfrm>
            <a:off x="265176" y="1295885"/>
            <a:ext cx="11487142" cy="2308324"/>
          </a:xfrm>
          <a:prstGeom prst="rect">
            <a:avLst/>
          </a:prstGeom>
          <a:noFill/>
        </p:spPr>
        <p:txBody>
          <a:bodyPr wrap="square" rtlCol="0">
            <a:spAutoFit/>
          </a:bodyPr>
          <a:lstStyle/>
          <a:p>
            <a:pPr marL="342900" indent="-342900">
              <a:buFont typeface="Wingdings" pitchFamily="2" charset="2"/>
              <a:buChar char="Ø"/>
            </a:pPr>
            <a:r>
              <a:rPr lang="en-US" altLang="zh-CN" sz="2400" b="1" dirty="0">
                <a:latin typeface="仿宋" panose="02010609060101010101" pitchFamily="49" charset="-122"/>
                <a:ea typeface="仿宋" panose="02010609060101010101" pitchFamily="49" charset="-122"/>
                <a:cs typeface="+mn-ea"/>
                <a:sym typeface="+mn-lt"/>
              </a:rPr>
              <a:t>All actions in a thread happen-before any other thread successfully returns from a join on that thread. Say thread A spawns a new thread B by calling </a:t>
            </a:r>
            <a:r>
              <a:rPr lang="en-US" altLang="zh-CN" sz="2400" b="1" dirty="0" err="1">
                <a:latin typeface="仿宋" panose="02010609060101010101" pitchFamily="49" charset="-122"/>
                <a:ea typeface="仿宋" panose="02010609060101010101" pitchFamily="49" charset="-122"/>
                <a:cs typeface="+mn-ea"/>
                <a:sym typeface="+mn-lt"/>
              </a:rPr>
              <a:t>threadA.start</a:t>
            </a:r>
            <a:r>
              <a:rPr lang="en-US" altLang="zh-CN" sz="2400" b="1" dirty="0">
                <a:latin typeface="仿宋" panose="02010609060101010101" pitchFamily="49" charset="-122"/>
                <a:ea typeface="仿宋" panose="02010609060101010101" pitchFamily="49" charset="-122"/>
                <a:cs typeface="+mn-ea"/>
                <a:sym typeface="+mn-lt"/>
              </a:rPr>
              <a:t>() then calls </a:t>
            </a:r>
            <a:r>
              <a:rPr lang="en-US" altLang="zh-CN" sz="2400" b="1" dirty="0" err="1">
                <a:latin typeface="仿宋" panose="02010609060101010101" pitchFamily="49" charset="-122"/>
                <a:ea typeface="仿宋" panose="02010609060101010101" pitchFamily="49" charset="-122"/>
                <a:cs typeface="+mn-ea"/>
                <a:sym typeface="+mn-lt"/>
              </a:rPr>
              <a:t>threadA.join</a:t>
            </a:r>
            <a:r>
              <a:rPr lang="en-US" altLang="zh-CN" sz="2400" b="1" dirty="0">
                <a:latin typeface="仿宋" panose="02010609060101010101" pitchFamily="49" charset="-122"/>
                <a:ea typeface="仿宋" panose="02010609060101010101" pitchFamily="49" charset="-122"/>
                <a:cs typeface="+mn-ea"/>
                <a:sym typeface="+mn-lt"/>
              </a:rPr>
              <a:t>(). Thread A will wait at join() call until thread B's run method finishes. After join method returns, all subsequent actions in thread A will see all actions performed in thread B's run method happened before them. </a:t>
            </a: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2" name="图片 1">
            <a:extLst>
              <a:ext uri="{FF2B5EF4-FFF2-40B4-BE49-F238E27FC236}">
                <a16:creationId xmlns:a16="http://schemas.microsoft.com/office/drawing/2014/main" id="{B736158D-53D7-C342-9BAF-4F060B2CAD5F}"/>
              </a:ext>
            </a:extLst>
          </p:cNvPr>
          <p:cNvPicPr>
            <a:picLocks noChangeAspect="1"/>
          </p:cNvPicPr>
          <p:nvPr/>
        </p:nvPicPr>
        <p:blipFill>
          <a:blip r:embed="rId3"/>
          <a:stretch>
            <a:fillRect/>
          </a:stretch>
        </p:blipFill>
        <p:spPr>
          <a:xfrm>
            <a:off x="2683824" y="3695426"/>
            <a:ext cx="5569527" cy="2837487"/>
          </a:xfrm>
          <a:prstGeom prst="rect">
            <a:avLst/>
          </a:prstGeom>
        </p:spPr>
      </p:pic>
    </p:spTree>
    <p:extLst>
      <p:ext uri="{BB962C8B-B14F-4D97-AF65-F5344CB8AC3E}">
        <p14:creationId xmlns:p14="http://schemas.microsoft.com/office/powerpoint/2010/main" val="350689742"/>
      </p:ext>
    </p:extLst>
  </p:cSld>
  <p:clrMapOvr>
    <a:masterClrMapping/>
  </p:clrMapOvr>
  <p:transition spd="slow">
    <p:wip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zh-Hans" altLang="en-US" sz="2800" b="1" dirty="0">
                <a:solidFill>
                  <a:srgbClr val="7030A0"/>
                </a:solidFill>
                <a:latin typeface="仿宋" panose="02010609060101010101" pitchFamily="49" charset="-122"/>
                <a:ea typeface="仿宋" panose="02010609060101010101" pitchFamily="49" charset="-122"/>
                <a:cs typeface="+mn-ea"/>
                <a:sym typeface="+mn-lt"/>
              </a:rPr>
              <a:t>（</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6</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Transitivity</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6" name="TextBox 50"/>
          <p:cNvSpPr txBox="1"/>
          <p:nvPr/>
        </p:nvSpPr>
        <p:spPr>
          <a:xfrm>
            <a:off x="265176" y="1295885"/>
            <a:ext cx="11487142" cy="461665"/>
          </a:xfrm>
          <a:prstGeom prst="rect">
            <a:avLst/>
          </a:prstGeom>
          <a:noFill/>
        </p:spPr>
        <p:txBody>
          <a:bodyPr wrap="square" rtlCol="0">
            <a:spAutoFit/>
          </a:bodyPr>
          <a:lstStyle/>
          <a:p>
            <a:pPr marL="342900" indent="-342900">
              <a:buFont typeface="Wingdings" pitchFamily="2" charset="2"/>
              <a:buChar char="Ø"/>
            </a:pPr>
            <a:r>
              <a:rPr lang="en-US" altLang="zh-CN" sz="2400" b="1" dirty="0">
                <a:latin typeface="仿宋" panose="02010609060101010101" pitchFamily="49" charset="-122"/>
                <a:ea typeface="仿宋" panose="02010609060101010101" pitchFamily="49" charset="-122"/>
                <a:cs typeface="+mn-ea"/>
                <a:sym typeface="+mn-lt"/>
              </a:rPr>
              <a:t>If A happens-before B, and B happens-before C, then A happens-before C. </a:t>
            </a: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sp>
        <p:nvSpPr>
          <p:cNvPr id="7" name="TextBox 50">
            <a:extLst>
              <a:ext uri="{FF2B5EF4-FFF2-40B4-BE49-F238E27FC236}">
                <a16:creationId xmlns:a16="http://schemas.microsoft.com/office/drawing/2014/main" id="{2D4777E5-F7DD-8341-B627-5296C8138EB4}"/>
              </a:ext>
            </a:extLst>
          </p:cNvPr>
          <p:cNvSpPr txBox="1"/>
          <p:nvPr/>
        </p:nvSpPr>
        <p:spPr>
          <a:xfrm>
            <a:off x="265176" y="2760299"/>
            <a:ext cx="11487142" cy="1569660"/>
          </a:xfrm>
          <a:prstGeom prst="rect">
            <a:avLst/>
          </a:prstGeom>
          <a:noFill/>
        </p:spPr>
        <p:txBody>
          <a:bodyPr wrap="square" rtlCol="0">
            <a:spAutoFit/>
          </a:bodyPr>
          <a:lstStyle/>
          <a:p>
            <a:r>
              <a:rPr lang="zh-Hans" altLang="en-US" sz="2400" b="1" dirty="0">
                <a:solidFill>
                  <a:srgbClr val="00B050"/>
                </a:solidFill>
                <a:latin typeface="仿宋" panose="02010609060101010101" pitchFamily="49" charset="-122"/>
                <a:ea typeface="仿宋" panose="02010609060101010101" pitchFamily="49" charset="-122"/>
                <a:cs typeface="+mn-ea"/>
                <a:sym typeface="+mn-lt"/>
              </a:rPr>
              <a:t>补充</a:t>
            </a:r>
            <a:r>
              <a:rPr lang="en-US" altLang="zh-Hans" sz="2400" b="1" dirty="0">
                <a:solidFill>
                  <a:srgbClr val="00B050"/>
                </a:solidFill>
                <a:latin typeface="仿宋" panose="02010609060101010101" pitchFamily="49" charset="-122"/>
                <a:ea typeface="仿宋" panose="02010609060101010101" pitchFamily="49" charset="-122"/>
                <a:cs typeface="+mn-ea"/>
                <a:sym typeface="+mn-lt"/>
              </a:rPr>
              <a:t>2</a:t>
            </a:r>
            <a:r>
              <a:rPr lang="zh-Hans" altLang="en-US" sz="2400" b="1" dirty="0">
                <a:solidFill>
                  <a:srgbClr val="00B050"/>
                </a:solidFill>
                <a:latin typeface="仿宋" panose="02010609060101010101" pitchFamily="49" charset="-122"/>
                <a:ea typeface="仿宋" panose="02010609060101010101" pitchFamily="49" charset="-122"/>
                <a:cs typeface="+mn-ea"/>
                <a:sym typeface="+mn-lt"/>
              </a:rPr>
              <a:t>个：</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 </a:t>
            </a:r>
            <a:endParaRPr lang="en-US" altLang="zh-CN" sz="2400" b="1" dirty="0">
              <a:solidFill>
                <a:srgbClr val="FF0000"/>
              </a:solidFill>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CN" sz="2400" b="1" dirty="0">
                <a:solidFill>
                  <a:srgbClr val="FF0000"/>
                </a:solidFill>
                <a:latin typeface="仿宋" panose="02010609060101010101" pitchFamily="49" charset="-122"/>
                <a:ea typeface="仿宋" panose="02010609060101010101" pitchFamily="49" charset="-122"/>
                <a:cs typeface="+mn-ea"/>
                <a:sym typeface="+mn-lt"/>
              </a:rPr>
              <a:t>(</a:t>
            </a:r>
            <a:r>
              <a:rPr lang="en-US" altLang="zh-Hans" sz="2400" b="1" dirty="0">
                <a:solidFill>
                  <a:srgbClr val="FF0000"/>
                </a:solidFill>
                <a:latin typeface="仿宋" panose="02010609060101010101" pitchFamily="49" charset="-122"/>
                <a:ea typeface="仿宋" panose="02010609060101010101" pitchFamily="49" charset="-122"/>
                <a:cs typeface="+mn-ea"/>
                <a:sym typeface="+mn-lt"/>
              </a:rPr>
              <a:t>7</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一个线程</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A</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调用另一个另一个线程</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B</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的</a:t>
            </a:r>
            <a:r>
              <a:rPr lang="en-US" altLang="zh-CN" sz="2400" b="1" dirty="0" err="1">
                <a:solidFill>
                  <a:srgbClr val="FF0000"/>
                </a:solidFill>
                <a:latin typeface="仿宋" panose="02010609060101010101" pitchFamily="49" charset="-122"/>
                <a:ea typeface="仿宋" panose="02010609060101010101" pitchFamily="49" charset="-122"/>
                <a:cs typeface="+mn-ea"/>
                <a:sym typeface="+mn-lt"/>
              </a:rPr>
              <a:t>interrup</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(t )</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都</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happens-before</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于线程</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A</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发现</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B</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被</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A</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中断</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(B</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抛出异常或者</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A</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检测到</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B</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的</a:t>
            </a:r>
            <a:r>
              <a:rPr lang="en-US" altLang="zh-CN" sz="2400" b="1" dirty="0" err="1">
                <a:solidFill>
                  <a:srgbClr val="FF0000"/>
                </a:solidFill>
                <a:latin typeface="仿宋" panose="02010609060101010101" pitchFamily="49" charset="-122"/>
                <a:ea typeface="仿宋" panose="02010609060101010101" pitchFamily="49" charset="-122"/>
                <a:cs typeface="+mn-ea"/>
                <a:sym typeface="+mn-lt"/>
              </a:rPr>
              <a:t>isInterrupted</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或者 </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interrupted())</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 </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a:t>
            </a:r>
            <a:r>
              <a:rPr lang="en-US" altLang="zh-Hans" sz="2400" b="1" dirty="0">
                <a:solidFill>
                  <a:srgbClr val="FF0000"/>
                </a:solidFill>
                <a:latin typeface="仿宋" panose="02010609060101010101" pitchFamily="49" charset="-122"/>
                <a:ea typeface="仿宋" panose="02010609060101010101" pitchFamily="49" charset="-122"/>
                <a:cs typeface="+mn-ea"/>
                <a:sym typeface="+mn-lt"/>
              </a:rPr>
              <a:t>8</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一个对象构造函数的结束 </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happens-before </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与该对象的 </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finalizer </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的开始</a:t>
            </a:r>
          </a:p>
        </p:txBody>
      </p:sp>
    </p:spTree>
    <p:extLst>
      <p:ext uri="{BB962C8B-B14F-4D97-AF65-F5344CB8AC3E}">
        <p14:creationId xmlns:p14="http://schemas.microsoft.com/office/powerpoint/2010/main" val="88428553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829ABE53-80E6-504F-87C2-DC04851DDA32}"/>
              </a:ext>
            </a:extLst>
          </p:cNvPr>
          <p:cNvPicPr>
            <a:picLocks noChangeAspect="1"/>
          </p:cNvPicPr>
          <p:nvPr/>
        </p:nvPicPr>
        <p:blipFill>
          <a:blip r:embed="rId2"/>
          <a:stretch>
            <a:fillRect/>
          </a:stretch>
        </p:blipFill>
        <p:spPr>
          <a:xfrm>
            <a:off x="1643798" y="1925372"/>
            <a:ext cx="8407400" cy="4343400"/>
          </a:xfrm>
          <a:prstGeom prst="rect">
            <a:avLst/>
          </a:prstGeom>
        </p:spPr>
      </p:pic>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V</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olatil</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e</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6" name="TextBox 50"/>
          <p:cNvSpPr txBox="1"/>
          <p:nvPr/>
        </p:nvSpPr>
        <p:spPr>
          <a:xfrm>
            <a:off x="265176" y="1244704"/>
            <a:ext cx="11487142" cy="461665"/>
          </a:xfrm>
          <a:prstGeom prst="rect">
            <a:avLst/>
          </a:prstGeom>
          <a:noFill/>
        </p:spPr>
        <p:txBody>
          <a:bodyPr wrap="square" rtlCol="0">
            <a:spAutoFit/>
          </a:bodyPr>
          <a:lstStyle/>
          <a:p>
            <a:pPr marL="342900" indent="-342900">
              <a:buFont typeface="Wingdings" pitchFamily="2" charset="2"/>
              <a:buChar char="Ø"/>
            </a:pPr>
            <a:r>
              <a:rPr lang="en-US" altLang="zh-CN" sz="2400" b="1" dirty="0">
                <a:latin typeface="仿宋" panose="02010609060101010101" pitchFamily="49" charset="-122"/>
                <a:ea typeface="仿宋" panose="02010609060101010101" pitchFamily="49" charset="-122"/>
                <a:cs typeface="+mn-ea"/>
                <a:sym typeface="+mn-lt"/>
              </a:rPr>
              <a:t>http://</a:t>
            </a:r>
            <a:r>
              <a:rPr lang="en-US" altLang="zh-CN" sz="2400" b="1" dirty="0" err="1">
                <a:latin typeface="仿宋" panose="02010609060101010101" pitchFamily="49" charset="-122"/>
                <a:ea typeface="仿宋" panose="02010609060101010101" pitchFamily="49" charset="-122"/>
                <a:cs typeface="+mn-ea"/>
                <a:sym typeface="+mn-lt"/>
              </a:rPr>
              <a:t>www.infoq.com</a:t>
            </a:r>
            <a:r>
              <a:rPr lang="en-US" altLang="zh-CN" sz="2400" b="1" dirty="0">
                <a:latin typeface="仿宋" panose="02010609060101010101" pitchFamily="49" charset="-122"/>
                <a:ea typeface="仿宋" panose="02010609060101010101" pitchFamily="49" charset="-122"/>
                <a:cs typeface="+mn-ea"/>
                <a:sym typeface="+mn-lt"/>
              </a:rPr>
              <a:t>/</a:t>
            </a:r>
            <a:r>
              <a:rPr lang="en-US" altLang="zh-CN" sz="2400" b="1" dirty="0" err="1">
                <a:latin typeface="仿宋" panose="02010609060101010101" pitchFamily="49" charset="-122"/>
                <a:ea typeface="仿宋" panose="02010609060101010101" pitchFamily="49" charset="-122"/>
                <a:cs typeface="+mn-ea"/>
                <a:sym typeface="+mn-lt"/>
              </a:rPr>
              <a:t>cn</a:t>
            </a:r>
            <a:r>
              <a:rPr lang="en-US" altLang="zh-CN" sz="2400" b="1" dirty="0">
                <a:latin typeface="仿宋" panose="02010609060101010101" pitchFamily="49" charset="-122"/>
                <a:ea typeface="仿宋" panose="02010609060101010101" pitchFamily="49" charset="-122"/>
                <a:cs typeface="+mn-ea"/>
                <a:sym typeface="+mn-lt"/>
              </a:rPr>
              <a:t>/articles/java-memory-model-4</a:t>
            </a: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3"/>
          <a:stretch>
            <a:fillRect/>
          </a:stretch>
        </p:blipFill>
        <p:spPr>
          <a:xfrm>
            <a:off x="265176" y="328467"/>
            <a:ext cx="1378622" cy="697234"/>
          </a:xfrm>
          <a:prstGeom prst="rect">
            <a:avLst/>
          </a:prstGeom>
        </p:spPr>
      </p:pic>
    </p:spTree>
    <p:extLst>
      <p:ext uri="{BB962C8B-B14F-4D97-AF65-F5344CB8AC3E}">
        <p14:creationId xmlns:p14="http://schemas.microsoft.com/office/powerpoint/2010/main" val="1238774627"/>
      </p:ext>
    </p:extLst>
  </p:cSld>
  <p:clrMapOvr>
    <a:masterClrMapping/>
  </p:clrMapOvr>
  <p:transition spd="slow">
    <p:wip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V</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olatil</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e</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sp>
        <p:nvSpPr>
          <p:cNvPr id="7" name="TextBox 50">
            <a:extLst>
              <a:ext uri="{FF2B5EF4-FFF2-40B4-BE49-F238E27FC236}">
                <a16:creationId xmlns:a16="http://schemas.microsoft.com/office/drawing/2014/main" id="{173E1523-7BE0-5246-9EB8-20E934F3B479}"/>
              </a:ext>
            </a:extLst>
          </p:cNvPr>
          <p:cNvSpPr txBox="1"/>
          <p:nvPr/>
        </p:nvSpPr>
        <p:spPr>
          <a:xfrm>
            <a:off x="265176" y="1378092"/>
            <a:ext cx="11487142" cy="4893647"/>
          </a:xfrm>
          <a:prstGeom prst="rect">
            <a:avLst/>
          </a:prstGeom>
          <a:noFill/>
        </p:spPr>
        <p:txBody>
          <a:bodyPr wrap="square" rtlCol="0">
            <a:spAutoFit/>
          </a:bodyPr>
          <a:lstStyle/>
          <a:p>
            <a:r>
              <a:rPr lang="en-US" altLang="zh-CN" sz="2400" b="1" dirty="0">
                <a:solidFill>
                  <a:srgbClr val="FF0000"/>
                </a:solidFill>
                <a:latin typeface="FangSong" panose="02010609060101010101" pitchFamily="49" charset="-122"/>
                <a:ea typeface="FangSong" panose="02010609060101010101" pitchFamily="49" charset="-122"/>
              </a:rPr>
              <a:t>volatile</a:t>
            </a:r>
            <a:r>
              <a:rPr lang="zh-CN" altLang="en-US" sz="2400" b="1" dirty="0">
                <a:solidFill>
                  <a:srgbClr val="FF0000"/>
                </a:solidFill>
                <a:latin typeface="FangSong" panose="02010609060101010101" pitchFamily="49" charset="-122"/>
                <a:ea typeface="FangSong" panose="02010609060101010101" pitchFamily="49" charset="-122"/>
              </a:rPr>
              <a:t>背后的原理</a:t>
            </a:r>
          </a:p>
          <a:p>
            <a:r>
              <a:rPr lang="zh-CN" altLang="en-US" sz="2400" b="1" dirty="0">
                <a:latin typeface="FangSong" panose="02010609060101010101" pitchFamily="49" charset="-122"/>
                <a:ea typeface="FangSong" panose="02010609060101010101" pitchFamily="49" charset="-122"/>
              </a:rPr>
              <a:t>在</a:t>
            </a:r>
            <a:r>
              <a:rPr lang="en-US" altLang="zh-CN" sz="2400" b="1" dirty="0" err="1">
                <a:latin typeface="FangSong" panose="02010609060101010101" pitchFamily="49" charset="-122"/>
                <a:ea typeface="FangSong" panose="02010609060101010101" pitchFamily="49" charset="-122"/>
              </a:rPr>
              <a:t>DoubleCheck</a:t>
            </a:r>
            <a:r>
              <a:rPr lang="zh-CN" altLang="en-US" sz="2400" b="1" dirty="0">
                <a:latin typeface="FangSong" panose="02010609060101010101" pitchFamily="49" charset="-122"/>
                <a:ea typeface="FangSong" panose="02010609060101010101" pitchFamily="49" charset="-122"/>
              </a:rPr>
              <a:t>的汇编代码中我们看到加了</a:t>
            </a:r>
            <a:r>
              <a:rPr lang="en-US" altLang="zh-CN" sz="2400" b="1" dirty="0">
                <a:latin typeface="FangSong" panose="02010609060101010101" pitchFamily="49" charset="-122"/>
                <a:ea typeface="FangSong" panose="02010609060101010101" pitchFamily="49" charset="-122"/>
              </a:rPr>
              <a:t>volatile</a:t>
            </a:r>
            <a:r>
              <a:rPr lang="zh-CN" altLang="en-US" sz="2400" b="1" dirty="0">
                <a:latin typeface="FangSong" panose="02010609060101010101" pitchFamily="49" charset="-122"/>
                <a:ea typeface="FangSong" panose="02010609060101010101" pitchFamily="49" charset="-122"/>
              </a:rPr>
              <a:t>关键字后汇编代码中多了一行</a:t>
            </a:r>
            <a:r>
              <a:rPr lang="en-US" altLang="zh-CN" sz="2400" b="1" dirty="0">
                <a:latin typeface="FangSong" panose="02010609060101010101" pitchFamily="49" charset="-122"/>
                <a:ea typeface="FangSong" panose="02010609060101010101" pitchFamily="49" charset="-122"/>
              </a:rPr>
              <a:t>lock</a:t>
            </a:r>
            <a:r>
              <a:rPr lang="zh-CN" altLang="en-US" sz="2400" b="1" dirty="0">
                <a:latin typeface="FangSong" panose="02010609060101010101" pitchFamily="49" charset="-122"/>
                <a:ea typeface="FangSong" panose="02010609060101010101" pitchFamily="49" charset="-122"/>
              </a:rPr>
              <a:t>指令，那么这个指令代表什么意思呢？</a:t>
            </a:r>
          </a:p>
          <a:p>
            <a:r>
              <a:rPr lang="en-US" altLang="zh-CN" sz="2400" b="1" dirty="0">
                <a:latin typeface="FangSong" panose="02010609060101010101" pitchFamily="49" charset="-122"/>
                <a:ea typeface="FangSong" panose="02010609060101010101" pitchFamily="49" charset="-122"/>
              </a:rPr>
              <a:t>lock</a:t>
            </a:r>
            <a:r>
              <a:rPr lang="zh-CN" altLang="en-US" sz="2400" b="1" dirty="0">
                <a:latin typeface="FangSong" panose="02010609060101010101" pitchFamily="49" charset="-122"/>
                <a:ea typeface="FangSong" panose="02010609060101010101" pitchFamily="49" charset="-122"/>
              </a:rPr>
              <a:t>指令有两个功能：</a:t>
            </a:r>
          </a:p>
          <a:p>
            <a:r>
              <a:rPr lang="zh-CN" altLang="en-US" sz="2400" b="1" dirty="0">
                <a:latin typeface="FangSong" panose="02010609060101010101" pitchFamily="49" charset="-122"/>
                <a:ea typeface="FangSong" panose="02010609060101010101" pitchFamily="49" charset="-122"/>
              </a:rPr>
              <a:t>对</a:t>
            </a:r>
            <a:r>
              <a:rPr lang="en-US" altLang="zh-CN" sz="2400" b="1" dirty="0">
                <a:latin typeface="FangSong" panose="02010609060101010101" pitchFamily="49" charset="-122"/>
                <a:ea typeface="FangSong" panose="02010609060101010101" pitchFamily="49" charset="-122"/>
              </a:rPr>
              <a:t>CPU</a:t>
            </a:r>
            <a:r>
              <a:rPr lang="zh-CN" altLang="en-US" sz="2400" b="1" dirty="0">
                <a:latin typeface="FangSong" panose="02010609060101010101" pitchFamily="49" charset="-122"/>
                <a:ea typeface="FangSong" panose="02010609060101010101" pitchFamily="49" charset="-122"/>
              </a:rPr>
              <a:t>总线和高速缓存加锁，加锁之后执行后面的指令，然后释放锁时将高速缓存中的数据刷新回主内存。</a:t>
            </a:r>
          </a:p>
          <a:p>
            <a:r>
              <a:rPr lang="en-US" altLang="zh-CN" sz="2400" b="1" dirty="0">
                <a:latin typeface="FangSong" panose="02010609060101010101" pitchFamily="49" charset="-122"/>
                <a:ea typeface="FangSong" panose="02010609060101010101" pitchFamily="49" charset="-122"/>
              </a:rPr>
              <a:t>lock</a:t>
            </a:r>
            <a:r>
              <a:rPr lang="zh-CN" altLang="en-US" sz="2400" b="1" dirty="0">
                <a:latin typeface="FangSong" panose="02010609060101010101" pitchFamily="49" charset="-122"/>
                <a:ea typeface="FangSong" panose="02010609060101010101" pitchFamily="49" charset="-122"/>
              </a:rPr>
              <a:t>会让其他</a:t>
            </a:r>
            <a:r>
              <a:rPr lang="en-US" altLang="zh-CN" sz="2400" b="1" dirty="0">
                <a:latin typeface="FangSong" panose="02010609060101010101" pitchFamily="49" charset="-122"/>
                <a:ea typeface="FangSong" panose="02010609060101010101" pitchFamily="49" charset="-122"/>
              </a:rPr>
              <a:t>CPU</a:t>
            </a:r>
            <a:r>
              <a:rPr lang="zh-CN" altLang="en-US" sz="2400" b="1" dirty="0">
                <a:latin typeface="FangSong" panose="02010609060101010101" pitchFamily="49" charset="-122"/>
                <a:ea typeface="FangSong" panose="02010609060101010101" pitchFamily="49" charset="-122"/>
              </a:rPr>
              <a:t>高速缓存中的缓存行失效，其他</a:t>
            </a:r>
            <a:r>
              <a:rPr lang="en-US" altLang="zh-CN" sz="2400" b="1" dirty="0">
                <a:latin typeface="FangSong" panose="02010609060101010101" pitchFamily="49" charset="-122"/>
                <a:ea typeface="FangSong" panose="02010609060101010101" pitchFamily="49" charset="-122"/>
              </a:rPr>
              <a:t>CPU</a:t>
            </a:r>
            <a:r>
              <a:rPr lang="zh-CN" altLang="en-US" sz="2400" b="1" dirty="0">
                <a:latin typeface="FangSong" panose="02010609060101010101" pitchFamily="49" charset="-122"/>
                <a:ea typeface="FangSong" panose="02010609060101010101" pitchFamily="49" charset="-122"/>
              </a:rPr>
              <a:t>读取时必须要从主内存加载最新数据。</a:t>
            </a:r>
          </a:p>
          <a:p>
            <a:r>
              <a:rPr lang="zh-CN" altLang="en-US" sz="2400" b="1" dirty="0">
                <a:latin typeface="FangSong" panose="02010609060101010101" pitchFamily="49" charset="-122"/>
                <a:ea typeface="FangSong" panose="02010609060101010101" pitchFamily="49" charset="-122"/>
              </a:rPr>
              <a:t>简单来说就是</a:t>
            </a:r>
            <a:r>
              <a:rPr lang="en-US" altLang="zh-CN" sz="2400" b="1" dirty="0">
                <a:latin typeface="FangSong" panose="02010609060101010101" pitchFamily="49" charset="-122"/>
                <a:ea typeface="FangSong" panose="02010609060101010101" pitchFamily="49" charset="-122"/>
              </a:rPr>
              <a:t>lock</a:t>
            </a:r>
            <a:r>
              <a:rPr lang="zh-CN" altLang="en-US" sz="2400" b="1" dirty="0">
                <a:latin typeface="FangSong" panose="02010609060101010101" pitchFamily="49" charset="-122"/>
                <a:ea typeface="FangSong" panose="02010609060101010101" pitchFamily="49" charset="-122"/>
              </a:rPr>
              <a:t>指令可以实现缓存一致性。通过</a:t>
            </a:r>
            <a:r>
              <a:rPr lang="en-US" altLang="zh-CN" sz="2400" b="1" dirty="0">
                <a:latin typeface="FangSong" panose="02010609060101010101" pitchFamily="49" charset="-122"/>
                <a:ea typeface="FangSong" panose="02010609060101010101" pitchFamily="49" charset="-122"/>
              </a:rPr>
              <a:t>lock</a:t>
            </a:r>
            <a:r>
              <a:rPr lang="zh-CN" altLang="en-US" sz="2400" b="1" dirty="0">
                <a:latin typeface="FangSong" panose="02010609060101010101" pitchFamily="49" charset="-122"/>
                <a:ea typeface="FangSong" panose="02010609060101010101" pitchFamily="49" charset="-122"/>
              </a:rPr>
              <a:t>指令的这两个功能，我们就可以很简单的理解当共享变量</a:t>
            </a:r>
            <a:r>
              <a:rPr lang="en-US" altLang="zh-CN" sz="2400" b="1" dirty="0">
                <a:latin typeface="FangSong" panose="02010609060101010101" pitchFamily="49" charset="-122"/>
                <a:ea typeface="FangSong" panose="02010609060101010101" pitchFamily="49" charset="-122"/>
              </a:rPr>
              <a:t>flag</a:t>
            </a:r>
            <a:r>
              <a:rPr lang="zh-CN" altLang="en-US" sz="2400" b="1" dirty="0">
                <a:latin typeface="FangSong" panose="02010609060101010101" pitchFamily="49" charset="-122"/>
                <a:ea typeface="FangSong" panose="02010609060101010101" pitchFamily="49" charset="-122"/>
              </a:rPr>
              <a:t>用</a:t>
            </a:r>
            <a:r>
              <a:rPr lang="en-US" altLang="zh-CN" sz="2400" b="1" dirty="0">
                <a:latin typeface="FangSong" panose="02010609060101010101" pitchFamily="49" charset="-122"/>
                <a:ea typeface="FangSong" panose="02010609060101010101" pitchFamily="49" charset="-122"/>
              </a:rPr>
              <a:t>volatile</a:t>
            </a:r>
            <a:r>
              <a:rPr lang="zh-CN" altLang="en-US" sz="2400" b="1" dirty="0">
                <a:latin typeface="FangSong" panose="02010609060101010101" pitchFamily="49" charset="-122"/>
                <a:ea typeface="FangSong" panose="02010609060101010101" pitchFamily="49" charset="-122"/>
              </a:rPr>
              <a:t>修饰后，每次更新</a:t>
            </a:r>
            <a:r>
              <a:rPr lang="en-US" altLang="zh-CN" sz="2400" b="1" dirty="0">
                <a:latin typeface="FangSong" panose="02010609060101010101" pitchFamily="49" charset="-122"/>
                <a:ea typeface="FangSong" panose="02010609060101010101" pitchFamily="49" charset="-122"/>
              </a:rPr>
              <a:t>flag</a:t>
            </a:r>
            <a:r>
              <a:rPr lang="zh-CN" altLang="en-US" sz="2400" b="1" dirty="0">
                <a:latin typeface="FangSong" panose="02010609060101010101" pitchFamily="49" charset="-122"/>
                <a:ea typeface="FangSong" panose="02010609060101010101" pitchFamily="49" charset="-122"/>
              </a:rPr>
              <a:t>的值都会导致缓存行的数据强制刷新最新值到主内存，</a:t>
            </a:r>
            <a:r>
              <a:rPr lang="en-US" altLang="zh-CN" sz="2400" b="1" dirty="0">
                <a:latin typeface="FangSong" panose="02010609060101010101" pitchFamily="49" charset="-122"/>
                <a:ea typeface="FangSong" panose="02010609060101010101" pitchFamily="49" charset="-122"/>
              </a:rPr>
              <a:t>volatile</a:t>
            </a:r>
            <a:r>
              <a:rPr lang="zh-CN" altLang="en-US" sz="2400" b="1" dirty="0">
                <a:latin typeface="FangSong" panose="02010609060101010101" pitchFamily="49" charset="-122"/>
                <a:ea typeface="FangSong" panose="02010609060101010101" pitchFamily="49" charset="-122"/>
              </a:rPr>
              <a:t>变量之前的数据也会被刷新回主内存。同时其他线程必须到主内存读取最新</a:t>
            </a:r>
            <a:r>
              <a:rPr lang="en-US" altLang="zh-CN" sz="2400" b="1" dirty="0">
                <a:latin typeface="FangSong" panose="02010609060101010101" pitchFamily="49" charset="-122"/>
                <a:ea typeface="FangSong" panose="02010609060101010101" pitchFamily="49" charset="-122"/>
              </a:rPr>
              <a:t>flag</a:t>
            </a:r>
            <a:r>
              <a:rPr lang="zh-CN" altLang="en-US" sz="2400" b="1" dirty="0">
                <a:latin typeface="FangSong" panose="02010609060101010101" pitchFamily="49" charset="-122"/>
                <a:ea typeface="FangSong" panose="02010609060101010101" pitchFamily="49" charset="-122"/>
              </a:rPr>
              <a:t>的值。这样就实现了共享变量的可见性以及有序性。</a:t>
            </a:r>
          </a:p>
        </p:txBody>
      </p:sp>
    </p:spTree>
    <p:extLst>
      <p:ext uri="{BB962C8B-B14F-4D97-AF65-F5344CB8AC3E}">
        <p14:creationId xmlns:p14="http://schemas.microsoft.com/office/powerpoint/2010/main" val="3017297232"/>
      </p:ext>
    </p:extLst>
  </p:cSld>
  <p:clrMapOvr>
    <a:masterClrMapping/>
  </p:clrMapOvr>
  <p:transition spd="slow">
    <p:wip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S</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ynchronized</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6" name="TextBox 50"/>
          <p:cNvSpPr txBox="1"/>
          <p:nvPr/>
        </p:nvSpPr>
        <p:spPr>
          <a:xfrm>
            <a:off x="265176" y="2578420"/>
            <a:ext cx="11487142" cy="461665"/>
          </a:xfrm>
          <a:prstGeom prst="rect">
            <a:avLst/>
          </a:prstGeom>
          <a:noFill/>
        </p:spPr>
        <p:txBody>
          <a:bodyPr wrap="square" rtlCol="0">
            <a:spAutoFit/>
          </a:bodyPr>
          <a:lstStyle/>
          <a:p>
            <a:pPr marL="342900" indent="-342900">
              <a:buFont typeface="Wingdings" pitchFamily="2" charset="2"/>
              <a:buChar char="Ø"/>
            </a:pPr>
            <a:r>
              <a:rPr lang="en-US" altLang="zh-CN" sz="2400" b="1" dirty="0">
                <a:latin typeface="仿宋" panose="02010609060101010101" pitchFamily="49" charset="-122"/>
                <a:ea typeface="仿宋" panose="02010609060101010101" pitchFamily="49" charset="-122"/>
                <a:cs typeface="+mn-ea"/>
                <a:sym typeface="+mn-lt"/>
              </a:rPr>
              <a:t>https://</a:t>
            </a:r>
            <a:r>
              <a:rPr lang="en-US" altLang="zh-CN" sz="2400" b="1" dirty="0" err="1">
                <a:latin typeface="仿宋" panose="02010609060101010101" pitchFamily="49" charset="-122"/>
                <a:ea typeface="仿宋" panose="02010609060101010101" pitchFamily="49" charset="-122"/>
                <a:cs typeface="+mn-ea"/>
                <a:sym typeface="+mn-lt"/>
              </a:rPr>
              <a:t>blog.csdn.net</a:t>
            </a:r>
            <a:r>
              <a:rPr lang="en-US" altLang="zh-CN" sz="2400" b="1" dirty="0">
                <a:latin typeface="仿宋" panose="02010609060101010101" pitchFamily="49" charset="-122"/>
                <a:ea typeface="仿宋" panose="02010609060101010101" pitchFamily="49" charset="-122"/>
                <a:cs typeface="+mn-ea"/>
                <a:sym typeface="+mn-lt"/>
              </a:rPr>
              <a:t>/</a:t>
            </a:r>
            <a:r>
              <a:rPr lang="en-US" altLang="zh-CN" sz="2400" b="1" dirty="0" err="1">
                <a:latin typeface="仿宋" panose="02010609060101010101" pitchFamily="49" charset="-122"/>
                <a:ea typeface="仿宋" panose="02010609060101010101" pitchFamily="49" charset="-122"/>
                <a:cs typeface="+mn-ea"/>
                <a:sym typeface="+mn-lt"/>
              </a:rPr>
              <a:t>javazejian</a:t>
            </a:r>
            <a:r>
              <a:rPr lang="en-US" altLang="zh-CN" sz="2400" b="1" dirty="0">
                <a:latin typeface="仿宋" panose="02010609060101010101" pitchFamily="49" charset="-122"/>
                <a:ea typeface="仿宋" panose="02010609060101010101" pitchFamily="49" charset="-122"/>
                <a:cs typeface="+mn-ea"/>
                <a:sym typeface="+mn-lt"/>
              </a:rPr>
              <a:t>/article/details/72828483</a:t>
            </a: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spTree>
    <p:extLst>
      <p:ext uri="{BB962C8B-B14F-4D97-AF65-F5344CB8AC3E}">
        <p14:creationId xmlns:p14="http://schemas.microsoft.com/office/powerpoint/2010/main" val="1932561534"/>
      </p:ext>
    </p:extLst>
  </p:cSld>
  <p:clrMapOvr>
    <a:masterClrMapping/>
  </p:clrMapOvr>
  <p:transition spd="slow">
    <p:wip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Atomic</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sp>
        <p:nvSpPr>
          <p:cNvPr id="7" name="TextBox 50">
            <a:extLst>
              <a:ext uri="{FF2B5EF4-FFF2-40B4-BE49-F238E27FC236}">
                <a16:creationId xmlns:a16="http://schemas.microsoft.com/office/drawing/2014/main" id="{C118F870-2B6E-F247-8BFA-F9D64294A1FE}"/>
              </a:ext>
            </a:extLst>
          </p:cNvPr>
          <p:cNvSpPr txBox="1"/>
          <p:nvPr/>
        </p:nvSpPr>
        <p:spPr>
          <a:xfrm>
            <a:off x="265176" y="1343387"/>
            <a:ext cx="11487142" cy="1569660"/>
          </a:xfrm>
          <a:prstGeom prst="rect">
            <a:avLst/>
          </a:prstGeom>
          <a:noFill/>
        </p:spPr>
        <p:txBody>
          <a:bodyPr wrap="square" rtlCol="0">
            <a:spAutoFit/>
          </a:bodyPr>
          <a:lstStyle/>
          <a:p>
            <a:pPr marL="342900" indent="-342900">
              <a:buFont typeface="Wingdings" pitchFamily="2" charset="2"/>
              <a:buChar char="Ø"/>
            </a:pPr>
            <a:r>
              <a:rPr lang="en-US" altLang="zh-Hans" sz="2400" b="1" dirty="0">
                <a:latin typeface="仿宋" panose="02010609060101010101" pitchFamily="49" charset="-122"/>
                <a:ea typeface="仿宋" panose="02010609060101010101" pitchFamily="49" charset="-122"/>
                <a:cs typeface="+mn-ea"/>
                <a:sym typeface="+mn-lt"/>
              </a:rPr>
              <a:t>Basic</a:t>
            </a:r>
            <a:r>
              <a:rPr lang="zh-Hans" altLang="en-US" sz="2400" b="1" dirty="0">
                <a:latin typeface="仿宋" panose="02010609060101010101" pitchFamily="49" charset="-122"/>
                <a:ea typeface="仿宋" panose="02010609060101010101" pitchFamily="49" charset="-122"/>
                <a:cs typeface="+mn-ea"/>
                <a:sym typeface="+mn-lt"/>
              </a:rPr>
              <a:t> </a:t>
            </a:r>
            <a:r>
              <a:rPr lang="en-US" altLang="zh-Hans" sz="2400" b="1" dirty="0">
                <a:latin typeface="仿宋" panose="02010609060101010101" pitchFamily="49" charset="-122"/>
                <a:ea typeface="仿宋" panose="02010609060101010101" pitchFamily="49" charset="-122"/>
                <a:cs typeface="+mn-ea"/>
                <a:sym typeface="+mn-lt"/>
              </a:rPr>
              <a:t>data</a:t>
            </a:r>
            <a:r>
              <a:rPr lang="zh-Hans" altLang="en-US" sz="2400" b="1" dirty="0">
                <a:latin typeface="仿宋" panose="02010609060101010101" pitchFamily="49" charset="-122"/>
                <a:ea typeface="仿宋" panose="02010609060101010101" pitchFamily="49" charset="-122"/>
                <a:cs typeface="+mn-ea"/>
                <a:sym typeface="+mn-lt"/>
              </a:rPr>
              <a:t> </a:t>
            </a:r>
            <a:r>
              <a:rPr lang="en-US" altLang="zh-Hans" sz="2400" b="1" dirty="0">
                <a:latin typeface="仿宋" panose="02010609060101010101" pitchFamily="49" charset="-122"/>
                <a:ea typeface="仿宋" panose="02010609060101010101" pitchFamily="49" charset="-122"/>
                <a:cs typeface="+mn-ea"/>
                <a:sym typeface="+mn-lt"/>
              </a:rPr>
              <a:t>type</a:t>
            </a:r>
            <a:r>
              <a:rPr lang="zh-Hans" altLang="en-US" sz="2400" b="1" dirty="0">
                <a:latin typeface="仿宋" panose="02010609060101010101" pitchFamily="49" charset="-122"/>
                <a:ea typeface="仿宋" panose="02010609060101010101" pitchFamily="49" charset="-122"/>
                <a:cs typeface="+mn-ea"/>
                <a:sym typeface="+mn-lt"/>
              </a:rPr>
              <a:t>（基本类型）</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a:latin typeface="仿宋" panose="02010609060101010101" pitchFamily="49" charset="-122"/>
                <a:ea typeface="仿宋" panose="02010609060101010101" pitchFamily="49" charset="-122"/>
                <a:cs typeface="+mn-ea"/>
                <a:sym typeface="+mn-lt"/>
              </a:rPr>
              <a:t>Array</a:t>
            </a:r>
            <a:r>
              <a:rPr lang="zh-Hans" altLang="en-US" sz="2400" b="1" dirty="0">
                <a:latin typeface="仿宋" panose="02010609060101010101" pitchFamily="49" charset="-122"/>
                <a:ea typeface="仿宋" panose="02010609060101010101" pitchFamily="49" charset="-122"/>
                <a:cs typeface="+mn-ea"/>
                <a:sym typeface="+mn-lt"/>
              </a:rPr>
              <a:t>（数组）</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a:latin typeface="仿宋" panose="02010609060101010101" pitchFamily="49" charset="-122"/>
                <a:ea typeface="仿宋" panose="02010609060101010101" pitchFamily="49" charset="-122"/>
                <a:cs typeface="+mn-ea"/>
                <a:sym typeface="+mn-lt"/>
              </a:rPr>
              <a:t>Reference</a:t>
            </a:r>
            <a:r>
              <a:rPr lang="zh-Hans" altLang="en-US" sz="2400" b="1" dirty="0">
                <a:latin typeface="仿宋" panose="02010609060101010101" pitchFamily="49" charset="-122"/>
                <a:ea typeface="仿宋" panose="02010609060101010101" pitchFamily="49" charset="-122"/>
                <a:cs typeface="+mn-ea"/>
                <a:sym typeface="+mn-lt"/>
              </a:rPr>
              <a:t> </a:t>
            </a:r>
            <a:r>
              <a:rPr lang="en-US" altLang="zh-Hans" sz="2400" b="1" dirty="0">
                <a:latin typeface="仿宋" panose="02010609060101010101" pitchFamily="49" charset="-122"/>
                <a:ea typeface="仿宋" panose="02010609060101010101" pitchFamily="49" charset="-122"/>
                <a:cs typeface="+mn-ea"/>
                <a:sym typeface="+mn-lt"/>
              </a:rPr>
              <a:t>type</a:t>
            </a:r>
            <a:r>
              <a:rPr lang="zh-Hans" altLang="en-US" sz="2400" b="1" dirty="0">
                <a:latin typeface="仿宋" panose="02010609060101010101" pitchFamily="49" charset="-122"/>
                <a:ea typeface="仿宋" panose="02010609060101010101" pitchFamily="49" charset="-122"/>
                <a:cs typeface="+mn-ea"/>
                <a:sym typeface="+mn-lt"/>
              </a:rPr>
              <a:t>（引用类型）</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a:latin typeface="仿宋" panose="02010609060101010101" pitchFamily="49" charset="-122"/>
                <a:ea typeface="仿宋" panose="02010609060101010101" pitchFamily="49" charset="-122"/>
                <a:cs typeface="+mn-ea"/>
                <a:sym typeface="+mn-lt"/>
              </a:rPr>
              <a:t>Field</a:t>
            </a:r>
            <a:r>
              <a:rPr lang="zh-Hans" altLang="en-US" sz="2400" b="1" dirty="0">
                <a:latin typeface="仿宋" panose="02010609060101010101" pitchFamily="49" charset="-122"/>
                <a:ea typeface="仿宋" panose="02010609060101010101" pitchFamily="49" charset="-122"/>
                <a:cs typeface="+mn-ea"/>
                <a:sym typeface="+mn-lt"/>
              </a:rPr>
              <a:t> </a:t>
            </a:r>
            <a:r>
              <a:rPr lang="en-US" altLang="zh-Hans" sz="2400" b="1" dirty="0">
                <a:latin typeface="仿宋" panose="02010609060101010101" pitchFamily="49" charset="-122"/>
                <a:ea typeface="仿宋" panose="02010609060101010101" pitchFamily="49" charset="-122"/>
                <a:cs typeface="+mn-ea"/>
                <a:sym typeface="+mn-lt"/>
              </a:rPr>
              <a:t>class</a:t>
            </a:r>
            <a:r>
              <a:rPr lang="zh-Hans" altLang="en-US" sz="2400" b="1" dirty="0">
                <a:latin typeface="仿宋" panose="02010609060101010101" pitchFamily="49" charset="-122"/>
                <a:ea typeface="仿宋" panose="02010609060101010101" pitchFamily="49" charset="-122"/>
                <a:cs typeface="+mn-ea"/>
                <a:sym typeface="+mn-lt"/>
              </a:rPr>
              <a:t> （字段类）</a:t>
            </a:r>
            <a:endParaRPr lang="en-US" altLang="zh-Hans" sz="2400" b="1" dirty="0">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2380687995"/>
      </p:ext>
    </p:extLst>
  </p:cSld>
  <p:clrMapOvr>
    <a:masterClrMapping/>
  </p:clrMapOvr>
  <p:transition spd="slow">
    <p:wip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Atomic</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a:latin typeface="仿宋" panose="02010609060101010101" pitchFamily="49" charset="-122"/>
                <a:ea typeface="仿宋" panose="02010609060101010101" pitchFamily="49" charset="-122"/>
                <a:cs typeface="+mn-ea"/>
                <a:sym typeface="+mn-lt"/>
              </a:rPr>
              <a:t>Basic</a:t>
            </a:r>
            <a:r>
              <a:rPr lang="zh-Hans" altLang="en-US" sz="2800" b="1" dirty="0">
                <a:latin typeface="仿宋" panose="02010609060101010101" pitchFamily="49" charset="-122"/>
                <a:ea typeface="仿宋" panose="02010609060101010101" pitchFamily="49" charset="-122"/>
                <a:cs typeface="+mn-ea"/>
                <a:sym typeface="+mn-lt"/>
              </a:rPr>
              <a:t> </a:t>
            </a:r>
            <a:r>
              <a:rPr lang="en-US" altLang="zh-Hans" sz="2800" b="1" dirty="0">
                <a:latin typeface="仿宋" panose="02010609060101010101" pitchFamily="49" charset="-122"/>
                <a:ea typeface="仿宋" panose="02010609060101010101" pitchFamily="49" charset="-122"/>
                <a:cs typeface="+mn-ea"/>
                <a:sym typeface="+mn-lt"/>
              </a:rPr>
              <a:t>data</a:t>
            </a:r>
            <a:r>
              <a:rPr lang="zh-Hans" altLang="en-US" sz="2800" b="1" dirty="0">
                <a:latin typeface="仿宋" panose="02010609060101010101" pitchFamily="49" charset="-122"/>
                <a:ea typeface="仿宋" panose="02010609060101010101" pitchFamily="49" charset="-122"/>
                <a:cs typeface="+mn-ea"/>
                <a:sym typeface="+mn-lt"/>
              </a:rPr>
              <a:t> </a:t>
            </a:r>
            <a:r>
              <a:rPr lang="en-US" altLang="zh-Hans" sz="2800" b="1" dirty="0">
                <a:latin typeface="仿宋" panose="02010609060101010101" pitchFamily="49" charset="-122"/>
                <a:ea typeface="仿宋" panose="02010609060101010101" pitchFamily="49" charset="-122"/>
                <a:cs typeface="+mn-ea"/>
                <a:sym typeface="+mn-lt"/>
              </a:rPr>
              <a:t>type</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sp>
        <p:nvSpPr>
          <p:cNvPr id="7" name="TextBox 50">
            <a:extLst>
              <a:ext uri="{FF2B5EF4-FFF2-40B4-BE49-F238E27FC236}">
                <a16:creationId xmlns:a16="http://schemas.microsoft.com/office/drawing/2014/main" id="{C118F870-2B6E-F247-8BFA-F9D64294A1FE}"/>
              </a:ext>
            </a:extLst>
          </p:cNvPr>
          <p:cNvSpPr txBox="1"/>
          <p:nvPr/>
        </p:nvSpPr>
        <p:spPr>
          <a:xfrm>
            <a:off x="265176" y="1343387"/>
            <a:ext cx="6575011" cy="1569660"/>
          </a:xfrm>
          <a:prstGeom prst="rect">
            <a:avLst/>
          </a:prstGeom>
          <a:noFill/>
        </p:spPr>
        <p:txBody>
          <a:bodyPr wrap="square" rtlCol="0">
            <a:spAutoFit/>
          </a:bodyPr>
          <a:lstStyle/>
          <a:p>
            <a:r>
              <a:rPr lang="zh-Hans" altLang="en-US" sz="2400" b="1" dirty="0">
                <a:solidFill>
                  <a:srgbClr val="FF0000"/>
                </a:solidFill>
                <a:latin typeface="仿宋" panose="02010609060101010101" pitchFamily="49" charset="-122"/>
                <a:ea typeface="仿宋" panose="02010609060101010101" pitchFamily="49" charset="-122"/>
                <a:cs typeface="+mn-ea"/>
                <a:sym typeface="+mn-lt"/>
              </a:rPr>
              <a:t>用于通过原子的方式更新基本类型</a:t>
            </a:r>
            <a:endParaRPr lang="en-US" altLang="zh-Hans" sz="2400" b="1" dirty="0">
              <a:solidFill>
                <a:srgbClr val="FF0000"/>
              </a:solidFill>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AtomicBoolean</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AtomicInteger</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AtomicLong</a:t>
            </a:r>
            <a:endParaRPr lang="en-US" altLang="zh-Hans" sz="2400" b="1" dirty="0">
              <a:latin typeface="仿宋" panose="02010609060101010101" pitchFamily="49" charset="-122"/>
              <a:ea typeface="仿宋" panose="02010609060101010101" pitchFamily="49" charset="-122"/>
              <a:cs typeface="+mn-ea"/>
              <a:sym typeface="+mn-lt"/>
            </a:endParaRPr>
          </a:p>
        </p:txBody>
      </p:sp>
      <p:pic>
        <p:nvPicPr>
          <p:cNvPr id="4" name="图片 3">
            <a:extLst>
              <a:ext uri="{FF2B5EF4-FFF2-40B4-BE49-F238E27FC236}">
                <a16:creationId xmlns:a16="http://schemas.microsoft.com/office/drawing/2014/main" id="{C6E7A3AF-7DBA-824F-B214-017F2824AB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89231" y="1025700"/>
            <a:ext cx="4802769" cy="5863344"/>
          </a:xfrm>
          <a:prstGeom prst="rect">
            <a:avLst/>
          </a:prstGeom>
        </p:spPr>
      </p:pic>
      <p:pic>
        <p:nvPicPr>
          <p:cNvPr id="6" name="图片 5">
            <a:extLst>
              <a:ext uri="{FF2B5EF4-FFF2-40B4-BE49-F238E27FC236}">
                <a16:creationId xmlns:a16="http://schemas.microsoft.com/office/drawing/2014/main" id="{522A182B-5DDC-164D-9488-D7593991C0E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58995" y="1025699"/>
            <a:ext cx="4799480" cy="5859329"/>
          </a:xfrm>
          <a:prstGeom prst="rect">
            <a:avLst/>
          </a:prstGeom>
        </p:spPr>
      </p:pic>
    </p:spTree>
    <p:extLst>
      <p:ext uri="{BB962C8B-B14F-4D97-AF65-F5344CB8AC3E}">
        <p14:creationId xmlns:p14="http://schemas.microsoft.com/office/powerpoint/2010/main" val="70773315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Atomic - </a:t>
            </a:r>
            <a:r>
              <a:rPr lang="en-US" altLang="zh-Hans" sz="2800" b="1" dirty="0">
                <a:latin typeface="仿宋" panose="02010609060101010101" pitchFamily="49" charset="-122"/>
                <a:ea typeface="仿宋" panose="02010609060101010101" pitchFamily="49" charset="-122"/>
                <a:cs typeface="+mn-ea"/>
                <a:sym typeface="+mn-lt"/>
              </a:rPr>
              <a:t>Array</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sp>
        <p:nvSpPr>
          <p:cNvPr id="7" name="TextBox 50">
            <a:extLst>
              <a:ext uri="{FF2B5EF4-FFF2-40B4-BE49-F238E27FC236}">
                <a16:creationId xmlns:a16="http://schemas.microsoft.com/office/drawing/2014/main" id="{C118F870-2B6E-F247-8BFA-F9D64294A1FE}"/>
              </a:ext>
            </a:extLst>
          </p:cNvPr>
          <p:cNvSpPr txBox="1"/>
          <p:nvPr/>
        </p:nvSpPr>
        <p:spPr>
          <a:xfrm>
            <a:off x="265176" y="1343387"/>
            <a:ext cx="4841214" cy="1569660"/>
          </a:xfrm>
          <a:prstGeom prst="rect">
            <a:avLst/>
          </a:prstGeom>
          <a:noFill/>
        </p:spPr>
        <p:txBody>
          <a:bodyPr wrap="square" rtlCol="0">
            <a:spAutoFit/>
          </a:bodyPr>
          <a:lstStyle/>
          <a:p>
            <a:r>
              <a:rPr lang="zh-Hans" altLang="en-US" sz="2400" b="1" dirty="0">
                <a:solidFill>
                  <a:srgbClr val="FF0000"/>
                </a:solidFill>
                <a:latin typeface="仿宋" panose="02010609060101010101" pitchFamily="49" charset="-122"/>
                <a:ea typeface="仿宋" panose="02010609060101010101" pitchFamily="49" charset="-122"/>
                <a:cs typeface="+mn-ea"/>
                <a:sym typeface="+mn-lt"/>
              </a:rPr>
              <a:t>通过原子的方式更新数组中的元素</a:t>
            </a:r>
            <a:endParaRPr lang="en-US" altLang="zh-Hans" sz="2400" b="1" dirty="0">
              <a:solidFill>
                <a:srgbClr val="FF0000"/>
              </a:solidFill>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AtomicIntegerArray</a:t>
            </a:r>
            <a:r>
              <a:rPr lang="zh-Hans" altLang="en-US" sz="2400" b="1" dirty="0">
                <a:latin typeface="仿宋" panose="02010609060101010101" pitchFamily="49" charset="-122"/>
                <a:ea typeface="仿宋" panose="02010609060101010101" pitchFamily="49" charset="-122"/>
                <a:cs typeface="+mn-ea"/>
                <a:sym typeface="+mn-lt"/>
              </a:rPr>
              <a:t>  </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AtomicLongArray</a:t>
            </a:r>
            <a:r>
              <a:rPr lang="en-US" altLang="zh-Hans" sz="2400" b="1" dirty="0">
                <a:latin typeface="仿宋" panose="02010609060101010101" pitchFamily="49" charset="-122"/>
                <a:ea typeface="仿宋" panose="02010609060101010101" pitchFamily="49" charset="-122"/>
                <a:cs typeface="+mn-ea"/>
                <a:sym typeface="+mn-lt"/>
              </a:rPr>
              <a:t>     </a:t>
            </a: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AtomicReferenceArray</a:t>
            </a:r>
            <a:endParaRPr lang="en-US" altLang="zh-Hans" sz="2400" b="1" dirty="0">
              <a:latin typeface="仿宋" panose="02010609060101010101" pitchFamily="49" charset="-122"/>
              <a:ea typeface="仿宋" panose="02010609060101010101" pitchFamily="49" charset="-122"/>
              <a:cs typeface="+mn-ea"/>
              <a:sym typeface="+mn-lt"/>
            </a:endParaRPr>
          </a:p>
        </p:txBody>
      </p:sp>
      <p:pic>
        <p:nvPicPr>
          <p:cNvPr id="4" name="图片 3">
            <a:extLst>
              <a:ext uri="{FF2B5EF4-FFF2-40B4-BE49-F238E27FC236}">
                <a16:creationId xmlns:a16="http://schemas.microsoft.com/office/drawing/2014/main" id="{9647D3A9-63AF-2E4B-8D4D-02AA417524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43798" y="-3038"/>
            <a:ext cx="5617509" cy="6858000"/>
          </a:xfrm>
          <a:prstGeom prst="rect">
            <a:avLst/>
          </a:prstGeom>
        </p:spPr>
      </p:pic>
      <p:pic>
        <p:nvPicPr>
          <p:cNvPr id="6" name="图片 5">
            <a:extLst>
              <a:ext uri="{FF2B5EF4-FFF2-40B4-BE49-F238E27FC236}">
                <a16:creationId xmlns:a16="http://schemas.microsoft.com/office/drawing/2014/main" id="{0B47DCB0-1371-664E-8B78-5B5D13370AE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87708" y="0"/>
            <a:ext cx="5617509" cy="6858000"/>
          </a:xfrm>
          <a:prstGeom prst="rect">
            <a:avLst/>
          </a:prstGeom>
        </p:spPr>
      </p:pic>
    </p:spTree>
    <p:extLst>
      <p:ext uri="{BB962C8B-B14F-4D97-AF65-F5344CB8AC3E}">
        <p14:creationId xmlns:p14="http://schemas.microsoft.com/office/powerpoint/2010/main" val="244003962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Atomic - </a:t>
            </a:r>
            <a:r>
              <a:rPr lang="en-US" altLang="zh-Hans" sz="2800" b="1" dirty="0">
                <a:latin typeface="仿宋" panose="02010609060101010101" pitchFamily="49" charset="-122"/>
                <a:ea typeface="仿宋" panose="02010609060101010101" pitchFamily="49" charset="-122"/>
                <a:cs typeface="+mn-ea"/>
                <a:sym typeface="+mn-lt"/>
              </a:rPr>
              <a:t>Reference</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sp>
        <p:nvSpPr>
          <p:cNvPr id="7" name="TextBox 50">
            <a:extLst>
              <a:ext uri="{FF2B5EF4-FFF2-40B4-BE49-F238E27FC236}">
                <a16:creationId xmlns:a16="http://schemas.microsoft.com/office/drawing/2014/main" id="{C118F870-2B6E-F247-8BFA-F9D64294A1FE}"/>
              </a:ext>
            </a:extLst>
          </p:cNvPr>
          <p:cNvSpPr txBox="1"/>
          <p:nvPr/>
        </p:nvSpPr>
        <p:spPr>
          <a:xfrm>
            <a:off x="265176" y="1343387"/>
            <a:ext cx="11487142" cy="1938992"/>
          </a:xfrm>
          <a:prstGeom prst="rect">
            <a:avLst/>
          </a:prstGeom>
          <a:noFill/>
        </p:spPr>
        <p:txBody>
          <a:bodyPr wrap="square" rtlCol="0">
            <a:spAutoFit/>
          </a:bodyPr>
          <a:lstStyle/>
          <a:p>
            <a:r>
              <a:rPr lang="zh-Hans" altLang="en-US" sz="2400" b="1" dirty="0">
                <a:solidFill>
                  <a:srgbClr val="FF0000"/>
                </a:solidFill>
                <a:latin typeface="仿宋" panose="02010609060101010101" pitchFamily="49" charset="-122"/>
                <a:ea typeface="仿宋" panose="02010609060101010101" pitchFamily="49" charset="-122"/>
                <a:cs typeface="+mn-ea"/>
                <a:sym typeface="+mn-lt"/>
              </a:rPr>
              <a:t>如果要原子的更新多个变量，就需要使用这个原子更新引用类型提供的类</a:t>
            </a:r>
            <a:endParaRPr lang="en-US" altLang="zh-Hans" sz="2400" b="1" dirty="0">
              <a:solidFill>
                <a:srgbClr val="FF0000"/>
              </a:solidFill>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AtomicReference</a:t>
            </a:r>
            <a:r>
              <a:rPr lang="zh-Hans" altLang="en-US" sz="2400" b="1" dirty="0">
                <a:latin typeface="仿宋" panose="02010609060101010101" pitchFamily="49" charset="-122"/>
                <a:ea typeface="仿宋" panose="02010609060101010101" pitchFamily="49" charset="-122"/>
                <a:cs typeface="+mn-ea"/>
                <a:sym typeface="+mn-lt"/>
              </a:rPr>
              <a:t>            </a:t>
            </a:r>
            <a:r>
              <a:rPr lang="en-US" altLang="zh-Hans" sz="2400" b="1" dirty="0">
                <a:latin typeface="仿宋" panose="02010609060101010101" pitchFamily="49" charset="-122"/>
                <a:ea typeface="仿宋" panose="02010609060101010101" pitchFamily="49" charset="-122"/>
                <a:cs typeface="+mn-ea"/>
                <a:sym typeface="+mn-lt"/>
              </a:rPr>
              <a:t> -&gt;</a:t>
            </a:r>
            <a:r>
              <a:rPr lang="zh-Hans" altLang="en-US" sz="2400" b="1" dirty="0">
                <a:latin typeface="仿宋" panose="02010609060101010101" pitchFamily="49" charset="-122"/>
                <a:ea typeface="仿宋" panose="02010609060101010101" pitchFamily="49" charset="-122"/>
                <a:cs typeface="+mn-ea"/>
                <a:sym typeface="+mn-lt"/>
              </a:rPr>
              <a:t>原子更新引用类型</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AtomicReferenceFieldUpdater</a:t>
            </a:r>
            <a:r>
              <a:rPr lang="en-US" altLang="zh-Hans" sz="2400" b="1" dirty="0">
                <a:latin typeface="仿宋" panose="02010609060101010101" pitchFamily="49" charset="-122"/>
                <a:ea typeface="仿宋" panose="02010609060101010101" pitchFamily="49" charset="-122"/>
                <a:cs typeface="+mn-ea"/>
                <a:sym typeface="+mn-lt"/>
              </a:rPr>
              <a:t> -&gt;</a:t>
            </a:r>
            <a:r>
              <a:rPr lang="zh-Hans" altLang="en-US" sz="2400" b="1" dirty="0">
                <a:latin typeface="仿宋" panose="02010609060101010101" pitchFamily="49" charset="-122"/>
                <a:ea typeface="仿宋" panose="02010609060101010101" pitchFamily="49" charset="-122"/>
                <a:cs typeface="+mn-ea"/>
                <a:sym typeface="+mn-lt"/>
              </a:rPr>
              <a:t>原子更新引用类型里的字段</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AtomicMarkableReference</a:t>
            </a:r>
            <a:r>
              <a:rPr lang="en-US" altLang="zh-Hans" sz="2400" b="1" dirty="0">
                <a:latin typeface="仿宋" panose="02010609060101010101" pitchFamily="49" charset="-122"/>
                <a:ea typeface="仿宋" panose="02010609060101010101" pitchFamily="49" charset="-122"/>
                <a:cs typeface="+mn-ea"/>
                <a:sym typeface="+mn-lt"/>
              </a:rPr>
              <a:t>     -&gt;</a:t>
            </a:r>
            <a:r>
              <a:rPr lang="zh-Hans" altLang="en-US" sz="2400" b="1" dirty="0">
                <a:latin typeface="仿宋" panose="02010609060101010101" pitchFamily="49" charset="-122"/>
                <a:ea typeface="仿宋" panose="02010609060101010101" pitchFamily="49" charset="-122"/>
                <a:cs typeface="+mn-ea"/>
                <a:sym typeface="+mn-lt"/>
              </a:rPr>
              <a:t>原子更新带有标记位的引用类型</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AtomicStampedReference</a:t>
            </a:r>
            <a:r>
              <a:rPr lang="en-US" altLang="zh-Hans" sz="2400" b="1" dirty="0">
                <a:latin typeface="仿宋" panose="02010609060101010101" pitchFamily="49" charset="-122"/>
                <a:ea typeface="仿宋" panose="02010609060101010101" pitchFamily="49" charset="-122"/>
                <a:cs typeface="+mn-ea"/>
                <a:sym typeface="+mn-lt"/>
              </a:rPr>
              <a:t>      -&gt;</a:t>
            </a:r>
            <a:r>
              <a:rPr lang="zh-Hans" altLang="en-US" sz="2400" b="1" dirty="0">
                <a:latin typeface="仿宋" panose="02010609060101010101" pitchFamily="49" charset="-122"/>
                <a:ea typeface="仿宋" panose="02010609060101010101" pitchFamily="49" charset="-122"/>
                <a:cs typeface="+mn-ea"/>
                <a:sym typeface="+mn-lt"/>
              </a:rPr>
              <a:t>原子更新带有时间戳的引用类型</a:t>
            </a:r>
            <a:endParaRPr lang="en-US" altLang="zh-Hans" sz="2400" b="1" dirty="0">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2696592092"/>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M</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essage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P</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assing </a:t>
            </a:r>
            <a:r>
              <a:rPr lang="en-US" altLang="zh-Hans" sz="2800" b="1" dirty="0">
                <a:solidFill>
                  <a:srgbClr val="FF0000"/>
                </a:solidFill>
                <a:latin typeface="仿宋" panose="02010609060101010101" pitchFamily="49" charset="-122"/>
                <a:ea typeface="仿宋" panose="02010609060101010101" pitchFamily="49" charset="-122"/>
                <a:cs typeface="+mn-ea"/>
                <a:sym typeface="+mn-lt"/>
              </a:rPr>
              <a:t>VS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S</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hared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M</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emory</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2" name="图片 1">
            <a:extLst>
              <a:ext uri="{FF2B5EF4-FFF2-40B4-BE49-F238E27FC236}">
                <a16:creationId xmlns:a16="http://schemas.microsoft.com/office/drawing/2014/main" id="{B60A8FD3-2DF9-B04A-A1BC-F2BF9105AA78}"/>
              </a:ext>
            </a:extLst>
          </p:cNvPr>
          <p:cNvPicPr>
            <a:picLocks noChangeAspect="1"/>
          </p:cNvPicPr>
          <p:nvPr/>
        </p:nvPicPr>
        <p:blipFill>
          <a:blip r:embed="rId3"/>
          <a:stretch>
            <a:fillRect/>
          </a:stretch>
        </p:blipFill>
        <p:spPr>
          <a:xfrm>
            <a:off x="2458192" y="1699270"/>
            <a:ext cx="6183333" cy="3903987"/>
          </a:xfrm>
          <a:prstGeom prst="rect">
            <a:avLst/>
          </a:prstGeom>
        </p:spPr>
      </p:pic>
    </p:spTree>
    <p:extLst>
      <p:ext uri="{BB962C8B-B14F-4D97-AF65-F5344CB8AC3E}">
        <p14:creationId xmlns:p14="http://schemas.microsoft.com/office/powerpoint/2010/main" val="128942797"/>
      </p:ext>
    </p:extLst>
  </p:cSld>
  <p:clrMapOvr>
    <a:masterClrMapping/>
  </p:clrMapOvr>
  <p:transition spd="slow">
    <p:wip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Atomic - </a:t>
            </a:r>
            <a:r>
              <a:rPr lang="en-US" altLang="zh-Hans" sz="2800" b="1" dirty="0">
                <a:latin typeface="仿宋" panose="02010609060101010101" pitchFamily="49" charset="-122"/>
                <a:ea typeface="仿宋" panose="02010609060101010101" pitchFamily="49" charset="-122"/>
                <a:cs typeface="+mn-ea"/>
                <a:sym typeface="+mn-lt"/>
              </a:rPr>
              <a:t>Reference</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sp>
        <p:nvSpPr>
          <p:cNvPr id="7" name="TextBox 50">
            <a:extLst>
              <a:ext uri="{FF2B5EF4-FFF2-40B4-BE49-F238E27FC236}">
                <a16:creationId xmlns:a16="http://schemas.microsoft.com/office/drawing/2014/main" id="{C118F870-2B6E-F247-8BFA-F9D64294A1FE}"/>
              </a:ext>
            </a:extLst>
          </p:cNvPr>
          <p:cNvSpPr txBox="1"/>
          <p:nvPr/>
        </p:nvSpPr>
        <p:spPr>
          <a:xfrm>
            <a:off x="775136" y="1770898"/>
            <a:ext cx="5102471" cy="461665"/>
          </a:xfrm>
          <a:prstGeom prst="rect">
            <a:avLst/>
          </a:prstGeom>
          <a:noFill/>
        </p:spPr>
        <p:txBody>
          <a:bodyPr wrap="square" rtlCol="0">
            <a:spAutoFit/>
          </a:bodyPr>
          <a:lstStyle/>
          <a:p>
            <a:r>
              <a:rPr lang="en-US" altLang="zh-Hans" sz="2400" b="1" dirty="0">
                <a:latin typeface="仿宋" panose="02010609060101010101" pitchFamily="49" charset="-122"/>
                <a:ea typeface="仿宋" panose="02010609060101010101" pitchFamily="49" charset="-122"/>
                <a:cs typeface="+mn-ea"/>
                <a:sym typeface="+mn-lt"/>
              </a:rPr>
              <a:t>Code Example</a:t>
            </a:r>
          </a:p>
        </p:txBody>
      </p:sp>
    </p:spTree>
    <p:extLst>
      <p:ext uri="{BB962C8B-B14F-4D97-AF65-F5344CB8AC3E}">
        <p14:creationId xmlns:p14="http://schemas.microsoft.com/office/powerpoint/2010/main" val="1625507573"/>
      </p:ext>
    </p:extLst>
  </p:cSld>
  <p:clrMapOvr>
    <a:masterClrMapping/>
  </p:clrMapOvr>
  <p:transition spd="slow">
    <p:wip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Basic</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Thread</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Synchronization</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
        <p:nvSpPr>
          <p:cNvPr id="5" name="TextBox 50">
            <a:extLst>
              <a:ext uri="{FF2B5EF4-FFF2-40B4-BE49-F238E27FC236}">
                <a16:creationId xmlns:a16="http://schemas.microsoft.com/office/drawing/2014/main" id="{ADF3B537-EE83-C641-B207-F6AB762D2BBF}"/>
              </a:ext>
            </a:extLst>
          </p:cNvPr>
          <p:cNvSpPr txBox="1"/>
          <p:nvPr/>
        </p:nvSpPr>
        <p:spPr>
          <a:xfrm>
            <a:off x="265176" y="2578420"/>
            <a:ext cx="11487142" cy="830997"/>
          </a:xfrm>
          <a:prstGeom prst="rect">
            <a:avLst/>
          </a:prstGeom>
          <a:noFill/>
        </p:spPr>
        <p:txBody>
          <a:bodyPr wrap="square" rtlCol="0">
            <a:spAutoFit/>
          </a:bodyPr>
          <a:lstStyle/>
          <a:p>
            <a:pPr marL="342900" indent="-342900">
              <a:buFont typeface="Wingdings" pitchFamily="2" charset="2"/>
              <a:buChar char="Ø"/>
            </a:pPr>
            <a:r>
              <a:rPr lang="en-US" altLang="zh-Hans" sz="2400" b="1" dirty="0">
                <a:latin typeface="仿宋" panose="02010609060101010101" pitchFamily="49" charset="-122"/>
                <a:ea typeface="仿宋" panose="02010609060101010101" pitchFamily="49" charset="-122"/>
                <a:cs typeface="+mn-ea"/>
                <a:sym typeface="+mn-lt"/>
              </a:rPr>
              <a:t>AQS</a:t>
            </a:r>
            <a:r>
              <a:rPr lang="zh-Hans" altLang="en-US" sz="2400" b="1" dirty="0">
                <a:latin typeface="仿宋" panose="02010609060101010101" pitchFamily="49" charset="-122"/>
                <a:ea typeface="仿宋" panose="02010609060101010101" pitchFamily="49" charset="-122"/>
                <a:cs typeface="+mn-ea"/>
                <a:sym typeface="+mn-lt"/>
              </a:rPr>
              <a:t>（</a:t>
            </a:r>
            <a:r>
              <a:rPr lang="en-US" altLang="zh-Hans" sz="2400" b="1" dirty="0" err="1">
                <a:solidFill>
                  <a:srgbClr val="FF0000"/>
                </a:solidFill>
                <a:latin typeface="仿宋" panose="02010609060101010101" pitchFamily="49" charset="-122"/>
                <a:ea typeface="仿宋" panose="02010609060101010101" pitchFamily="49" charset="-122"/>
                <a:cs typeface="+mn-ea"/>
                <a:sym typeface="+mn-lt"/>
              </a:rPr>
              <a:t>AbstractQueuedSynchronizer</a:t>
            </a:r>
            <a:r>
              <a:rPr lang="zh-Hans" altLang="en-US" sz="2400" b="1" dirty="0">
                <a:latin typeface="仿宋" panose="02010609060101010101" pitchFamily="49" charset="-122"/>
                <a:ea typeface="仿宋" panose="02010609060101010101" pitchFamily="49" charset="-122"/>
                <a:cs typeface="+mn-ea"/>
                <a:sym typeface="+mn-lt"/>
              </a:rPr>
              <a:t>）</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a:latin typeface="仿宋" panose="02010609060101010101" pitchFamily="49" charset="-122"/>
                <a:ea typeface="仿宋" panose="02010609060101010101" pitchFamily="49" charset="-122"/>
                <a:cs typeface="+mn-ea"/>
                <a:sym typeface="+mn-lt"/>
              </a:rPr>
              <a:t>CAS</a:t>
            </a:r>
            <a:r>
              <a:rPr lang="zh-Hans" altLang="en-US" sz="2400" b="1" dirty="0">
                <a:latin typeface="仿宋" panose="02010609060101010101" pitchFamily="49" charset="-122"/>
                <a:ea typeface="仿宋" panose="02010609060101010101" pitchFamily="49" charset="-122"/>
                <a:cs typeface="+mn-ea"/>
                <a:sym typeface="+mn-lt"/>
              </a:rPr>
              <a:t>（</a:t>
            </a:r>
            <a:r>
              <a:rPr lang="en-US" altLang="zh-CN" sz="2400" b="1" dirty="0">
                <a:solidFill>
                  <a:srgbClr val="FF0000"/>
                </a:solidFill>
                <a:latin typeface="仿宋" panose="02010609060101010101" pitchFamily="49" charset="-122"/>
                <a:ea typeface="仿宋" panose="02010609060101010101" pitchFamily="49" charset="-122"/>
                <a:cs typeface="+mn-ea"/>
              </a:rPr>
              <a:t>Compare And Swap</a:t>
            </a:r>
            <a:r>
              <a:rPr lang="zh-Hans" altLang="en-US" sz="2400" b="1" dirty="0">
                <a:latin typeface="仿宋" panose="02010609060101010101" pitchFamily="49" charset="-122"/>
                <a:ea typeface="仿宋" panose="02010609060101010101" pitchFamily="49" charset="-122"/>
                <a:cs typeface="+mn-ea"/>
                <a:sym typeface="+mn-lt"/>
              </a:rPr>
              <a:t>）</a:t>
            </a:r>
            <a:endParaRPr lang="en-US" altLang="zh-CN" sz="2400" b="1" dirty="0">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543326611"/>
      </p:ext>
    </p:extLst>
  </p:cSld>
  <p:clrMapOvr>
    <a:masterClrMapping/>
  </p:clrMapOvr>
  <p:transition spd="slow">
    <p:wip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AQS – </a:t>
            </a:r>
            <a:r>
              <a:rPr lang="zh-Hans" altLang="en-US" sz="2800" b="1">
                <a:solidFill>
                  <a:srgbClr val="7030A0"/>
                </a:solidFill>
                <a:latin typeface="仿宋" panose="02010609060101010101" pitchFamily="49" charset="-122"/>
                <a:ea typeface="仿宋" panose="02010609060101010101" pitchFamily="49" charset="-122"/>
                <a:cs typeface="+mn-ea"/>
                <a:sym typeface="+mn-lt"/>
              </a:rPr>
              <a:t>同步器</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
        <p:nvSpPr>
          <p:cNvPr id="5" name="TextBox 50">
            <a:extLst>
              <a:ext uri="{FF2B5EF4-FFF2-40B4-BE49-F238E27FC236}">
                <a16:creationId xmlns:a16="http://schemas.microsoft.com/office/drawing/2014/main" id="{4461E6C8-6FF2-BD43-AFD8-FB3BC1884460}"/>
              </a:ext>
            </a:extLst>
          </p:cNvPr>
          <p:cNvSpPr txBox="1"/>
          <p:nvPr/>
        </p:nvSpPr>
        <p:spPr>
          <a:xfrm>
            <a:off x="265176" y="1272135"/>
            <a:ext cx="6768704" cy="3785652"/>
          </a:xfrm>
          <a:prstGeom prst="rect">
            <a:avLst/>
          </a:prstGeom>
          <a:noFill/>
        </p:spPr>
        <p:txBody>
          <a:bodyPr wrap="square" rtlCol="0">
            <a:spAutoFit/>
          </a:bodyPr>
          <a:lstStyle/>
          <a:p>
            <a:r>
              <a:rPr lang="zh-CN" altLang="en-US" sz="2400" b="1" dirty="0">
                <a:latin typeface="仿宋" panose="02010609060101010101" pitchFamily="49" charset="-122"/>
                <a:ea typeface="仿宋" panose="02010609060101010101" pitchFamily="49" charset="-122"/>
                <a:cs typeface="+mn-ea"/>
                <a:sym typeface="+mn-lt"/>
              </a:rPr>
              <a:t>多线程并发的执行，之间通过某种 共享 状态来同步，只有当状态满足 </a:t>
            </a:r>
            <a:r>
              <a:rPr lang="en-US" altLang="zh-Hans" sz="2400" b="1" dirty="0" err="1">
                <a:latin typeface="仿宋" panose="02010609060101010101" pitchFamily="49" charset="-122"/>
                <a:ea typeface="仿宋" panose="02010609060101010101" pitchFamily="49" charset="-122"/>
                <a:cs typeface="+mn-ea"/>
                <a:sym typeface="+mn-lt"/>
              </a:rPr>
              <a:t>xxxx</a:t>
            </a:r>
            <a:r>
              <a:rPr lang="en-US" altLang="zh-Hans" sz="2400" b="1" dirty="0">
                <a:latin typeface="仿宋" panose="02010609060101010101" pitchFamily="49" charset="-122"/>
                <a:ea typeface="仿宋" panose="02010609060101010101" pitchFamily="49" charset="-122"/>
                <a:cs typeface="+mn-ea"/>
                <a:sym typeface="+mn-lt"/>
              </a:rPr>
              <a:t> </a:t>
            </a:r>
            <a:r>
              <a:rPr lang="zh-CN" altLang="en-US" sz="2400" b="1" dirty="0">
                <a:latin typeface="仿宋" panose="02010609060101010101" pitchFamily="49" charset="-122"/>
                <a:ea typeface="仿宋" panose="02010609060101010101" pitchFamily="49" charset="-122"/>
                <a:cs typeface="+mn-ea"/>
                <a:sym typeface="+mn-lt"/>
              </a:rPr>
              <a:t>条件，才能触发线程执行 </a:t>
            </a:r>
            <a:r>
              <a:rPr lang="en-US" altLang="zh-Hans" sz="2400" b="1" dirty="0" err="1">
                <a:latin typeface="仿宋" panose="02010609060101010101" pitchFamily="49" charset="-122"/>
                <a:ea typeface="仿宋" panose="02010609060101010101" pitchFamily="49" charset="-122"/>
                <a:cs typeface="+mn-ea"/>
                <a:sym typeface="+mn-lt"/>
              </a:rPr>
              <a:t>xxxx</a:t>
            </a:r>
            <a:r>
              <a:rPr lang="en-US" altLang="zh-Hans" sz="2400" b="1" dirty="0">
                <a:latin typeface="仿宋" panose="02010609060101010101" pitchFamily="49" charset="-122"/>
                <a:ea typeface="仿宋" panose="02010609060101010101" pitchFamily="49" charset="-122"/>
                <a:cs typeface="+mn-ea"/>
                <a:sym typeface="+mn-lt"/>
              </a:rPr>
              <a:t> </a:t>
            </a:r>
            <a:r>
              <a:rPr lang="zh-Hans" altLang="en-US" sz="2400" b="1" dirty="0">
                <a:latin typeface="仿宋" panose="02010609060101010101" pitchFamily="49" charset="-122"/>
                <a:ea typeface="仿宋" panose="02010609060101010101" pitchFamily="49" charset="-122"/>
                <a:cs typeface="+mn-ea"/>
                <a:sym typeface="+mn-lt"/>
              </a:rPr>
              <a:t>。</a:t>
            </a:r>
            <a:r>
              <a:rPr lang="zh-CN" altLang="en-US" sz="2400" b="1" dirty="0">
                <a:latin typeface="仿宋" panose="02010609060101010101" pitchFamily="49" charset="-122"/>
                <a:ea typeface="仿宋" panose="02010609060101010101" pitchFamily="49" charset="-122"/>
                <a:cs typeface="+mn-ea"/>
                <a:sym typeface="+mn-lt"/>
              </a:rPr>
              <a:t>这个共同的语义可以称之为同步器。可以认为以上所有的锁机制都可以基于同步器定制来实现的。而</a:t>
            </a:r>
            <a:r>
              <a:rPr lang="en-US" altLang="zh-Hans" sz="2400" b="1" dirty="0" err="1">
                <a:latin typeface="仿宋" panose="02010609060101010101" pitchFamily="49" charset="-122"/>
                <a:ea typeface="仿宋" panose="02010609060101010101" pitchFamily="49" charset="-122"/>
                <a:cs typeface="+mn-ea"/>
                <a:sym typeface="+mn-lt"/>
              </a:rPr>
              <a:t>juc</a:t>
            </a:r>
            <a:r>
              <a:rPr lang="en-US" altLang="zh-Hans" sz="2400" b="1" dirty="0">
                <a:latin typeface="仿宋" panose="02010609060101010101" pitchFamily="49" charset="-122"/>
                <a:ea typeface="仿宋" panose="02010609060101010101" pitchFamily="49" charset="-122"/>
                <a:cs typeface="+mn-ea"/>
                <a:sym typeface="+mn-lt"/>
              </a:rPr>
              <a:t>(</a:t>
            </a:r>
            <a:r>
              <a:rPr lang="en-US" altLang="zh-Hans" sz="2400" b="1" dirty="0" err="1">
                <a:latin typeface="仿宋" panose="02010609060101010101" pitchFamily="49" charset="-122"/>
                <a:ea typeface="仿宋" panose="02010609060101010101" pitchFamily="49" charset="-122"/>
                <a:cs typeface="+mn-ea"/>
                <a:sym typeface="+mn-lt"/>
              </a:rPr>
              <a:t>java.util.concurrent</a:t>
            </a:r>
            <a:r>
              <a:rPr lang="en-US" altLang="zh-Hans" sz="2400" b="1" dirty="0">
                <a:latin typeface="仿宋" panose="02010609060101010101" pitchFamily="49" charset="-122"/>
                <a:ea typeface="仿宋" panose="02010609060101010101" pitchFamily="49" charset="-122"/>
                <a:cs typeface="+mn-ea"/>
                <a:sym typeface="+mn-lt"/>
              </a:rPr>
              <a:t>)</a:t>
            </a:r>
            <a:r>
              <a:rPr lang="zh-CN" altLang="en-US" sz="2400" b="1" dirty="0">
                <a:latin typeface="仿宋" panose="02010609060101010101" pitchFamily="49" charset="-122"/>
                <a:ea typeface="仿宋" panose="02010609060101010101" pitchFamily="49" charset="-122"/>
                <a:cs typeface="+mn-ea"/>
                <a:sym typeface="+mn-lt"/>
              </a:rPr>
              <a:t>里的思想是 将这些场景抽象出来的语义通过统一的同步框架来支持。</a:t>
            </a:r>
            <a:r>
              <a:rPr lang="en-US" altLang="zh-Hans" sz="2400" b="1" dirty="0" err="1">
                <a:latin typeface="仿宋" panose="02010609060101010101" pitchFamily="49" charset="-122"/>
                <a:ea typeface="仿宋" panose="02010609060101010101" pitchFamily="49" charset="-122"/>
                <a:cs typeface="+mn-ea"/>
                <a:sym typeface="+mn-lt"/>
              </a:rPr>
              <a:t>juc</a:t>
            </a:r>
            <a:r>
              <a:rPr lang="en-US" altLang="zh-Hans" sz="2400" b="1" dirty="0">
                <a:latin typeface="仿宋" panose="02010609060101010101" pitchFamily="49" charset="-122"/>
                <a:ea typeface="仿宋" panose="02010609060101010101" pitchFamily="49" charset="-122"/>
                <a:cs typeface="+mn-ea"/>
                <a:sym typeface="+mn-lt"/>
              </a:rPr>
              <a:t> </a:t>
            </a:r>
            <a:r>
              <a:rPr lang="zh-CN" altLang="en-US" sz="2400" b="1" dirty="0">
                <a:latin typeface="仿宋" panose="02010609060101010101" pitchFamily="49" charset="-122"/>
                <a:ea typeface="仿宋" panose="02010609060101010101" pitchFamily="49" charset="-122"/>
                <a:cs typeface="+mn-ea"/>
                <a:sym typeface="+mn-lt"/>
              </a:rPr>
              <a:t>里所有的这些锁机制都是基于 </a:t>
            </a:r>
            <a:r>
              <a:rPr lang="en-US" altLang="zh-Hans" sz="2400" b="1" dirty="0">
                <a:latin typeface="仿宋" panose="02010609060101010101" pitchFamily="49" charset="-122"/>
                <a:ea typeface="仿宋" panose="02010609060101010101" pitchFamily="49" charset="-122"/>
                <a:cs typeface="+mn-ea"/>
                <a:sym typeface="+mn-lt"/>
              </a:rPr>
              <a:t>AQS </a:t>
            </a:r>
            <a:r>
              <a:rPr lang="zh-Hans" altLang="en-US" sz="2400" b="1" dirty="0">
                <a:latin typeface="仿宋" panose="02010609060101010101" pitchFamily="49" charset="-122"/>
                <a:ea typeface="仿宋" panose="02010609060101010101" pitchFamily="49" charset="-122"/>
                <a:cs typeface="+mn-ea"/>
                <a:sym typeface="+mn-lt"/>
              </a:rPr>
              <a:t>（ </a:t>
            </a:r>
            <a:r>
              <a:rPr lang="en-US" altLang="zh-Hans" sz="2400" b="1" dirty="0" err="1">
                <a:latin typeface="仿宋" panose="02010609060101010101" pitchFamily="49" charset="-122"/>
                <a:ea typeface="仿宋" panose="02010609060101010101" pitchFamily="49" charset="-122"/>
                <a:cs typeface="+mn-ea"/>
                <a:sym typeface="+mn-lt"/>
              </a:rPr>
              <a:t>AbstractQueuedSynchronizer</a:t>
            </a:r>
            <a:r>
              <a:rPr lang="en-US" altLang="zh-Hans" sz="2400" b="1" dirty="0">
                <a:latin typeface="仿宋" panose="02010609060101010101" pitchFamily="49" charset="-122"/>
                <a:ea typeface="仿宋" panose="02010609060101010101" pitchFamily="49" charset="-122"/>
                <a:cs typeface="+mn-ea"/>
                <a:sym typeface="+mn-lt"/>
              </a:rPr>
              <a:t> </a:t>
            </a:r>
            <a:r>
              <a:rPr lang="zh-Hans" altLang="en-US" sz="2400" b="1" dirty="0">
                <a:latin typeface="仿宋" panose="02010609060101010101" pitchFamily="49" charset="-122"/>
                <a:ea typeface="仿宋" panose="02010609060101010101" pitchFamily="49" charset="-122"/>
                <a:cs typeface="+mn-ea"/>
                <a:sym typeface="+mn-lt"/>
              </a:rPr>
              <a:t>）</a:t>
            </a:r>
            <a:r>
              <a:rPr lang="zh-CN" altLang="en-US" sz="2400" b="1" dirty="0">
                <a:latin typeface="仿宋" panose="02010609060101010101" pitchFamily="49" charset="-122"/>
                <a:ea typeface="仿宋" panose="02010609060101010101" pitchFamily="49" charset="-122"/>
                <a:cs typeface="+mn-ea"/>
                <a:sym typeface="+mn-lt"/>
              </a:rPr>
              <a:t>框架上构建的。</a:t>
            </a:r>
            <a:endParaRPr lang="en-US" altLang="zh-Hans" sz="2400" b="1" dirty="0">
              <a:latin typeface="仿宋" panose="02010609060101010101" pitchFamily="49" charset="-122"/>
              <a:ea typeface="仿宋" panose="02010609060101010101" pitchFamily="49" charset="-122"/>
              <a:cs typeface="+mn-ea"/>
              <a:sym typeface="+mn-lt"/>
            </a:endParaRPr>
          </a:p>
        </p:txBody>
      </p:sp>
      <p:pic>
        <p:nvPicPr>
          <p:cNvPr id="3" name="图片 2">
            <a:extLst>
              <a:ext uri="{FF2B5EF4-FFF2-40B4-BE49-F238E27FC236}">
                <a16:creationId xmlns:a16="http://schemas.microsoft.com/office/drawing/2014/main" id="{644CD8BC-F225-2E4A-8420-36F38874BB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33880" y="130629"/>
            <a:ext cx="4193091" cy="6858000"/>
          </a:xfrm>
          <a:prstGeom prst="rect">
            <a:avLst/>
          </a:prstGeom>
        </p:spPr>
      </p:pic>
    </p:spTree>
    <p:extLst>
      <p:ext uri="{BB962C8B-B14F-4D97-AF65-F5344CB8AC3E}">
        <p14:creationId xmlns:p14="http://schemas.microsoft.com/office/powerpoint/2010/main" val="3819401081"/>
      </p:ext>
    </p:extLst>
  </p:cSld>
  <p:clrMapOvr>
    <a:masterClrMapping/>
  </p:clrMapOvr>
  <p:transition spd="slow">
    <p:wip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AQS – </a:t>
            </a:r>
            <a:r>
              <a:rPr lang="zh-Hans" altLang="en-US" sz="2800" b="1">
                <a:solidFill>
                  <a:srgbClr val="7030A0"/>
                </a:solidFill>
                <a:latin typeface="仿宋" panose="02010609060101010101" pitchFamily="49" charset="-122"/>
                <a:ea typeface="仿宋" panose="02010609060101010101" pitchFamily="49" charset="-122"/>
                <a:cs typeface="+mn-ea"/>
                <a:sym typeface="+mn-lt"/>
              </a:rPr>
              <a:t>同步器</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
        <p:nvSpPr>
          <p:cNvPr id="5" name="TextBox 50">
            <a:extLst>
              <a:ext uri="{FF2B5EF4-FFF2-40B4-BE49-F238E27FC236}">
                <a16:creationId xmlns:a16="http://schemas.microsoft.com/office/drawing/2014/main" id="{4461E6C8-6FF2-BD43-AFD8-FB3BC1884460}"/>
              </a:ext>
            </a:extLst>
          </p:cNvPr>
          <p:cNvSpPr txBox="1"/>
          <p:nvPr/>
        </p:nvSpPr>
        <p:spPr>
          <a:xfrm>
            <a:off x="265176" y="1272135"/>
            <a:ext cx="6768704" cy="830997"/>
          </a:xfrm>
          <a:prstGeom prst="rect">
            <a:avLst/>
          </a:prstGeom>
          <a:noFill/>
        </p:spPr>
        <p:txBody>
          <a:bodyPr wrap="square" rtlCol="0">
            <a:spAutoFit/>
          </a:bodyPr>
          <a:lstStyle/>
          <a:p>
            <a:r>
              <a:rPr lang="en-US" altLang="zh-CN" sz="2400" b="1" dirty="0">
                <a:solidFill>
                  <a:srgbClr val="FF0000"/>
                </a:solidFill>
                <a:latin typeface="仿宋" panose="02010609060101010101" pitchFamily="49" charset="-122"/>
                <a:ea typeface="仿宋" panose="02010609060101010101" pitchFamily="49" charset="-122"/>
                <a:cs typeface="+mn-ea"/>
                <a:sym typeface="+mn-lt"/>
              </a:rPr>
              <a:t>Doug Lea</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的论文</a:t>
            </a:r>
            <a:r>
              <a:rPr lang="en-US" altLang="zh-CN" sz="2400" b="1" dirty="0">
                <a:latin typeface="仿宋" panose="02010609060101010101" pitchFamily="49" charset="-122"/>
                <a:ea typeface="仿宋" panose="02010609060101010101" pitchFamily="49" charset="-122"/>
                <a:cs typeface="+mn-ea"/>
                <a:sym typeface="+mn-lt"/>
              </a:rPr>
              <a:t>http://</a:t>
            </a:r>
            <a:r>
              <a:rPr lang="en-US" altLang="zh-CN" sz="2400" b="1" dirty="0" err="1">
                <a:latin typeface="仿宋" panose="02010609060101010101" pitchFamily="49" charset="-122"/>
                <a:ea typeface="仿宋" panose="02010609060101010101" pitchFamily="49" charset="-122"/>
                <a:cs typeface="+mn-ea"/>
                <a:sym typeface="+mn-lt"/>
              </a:rPr>
              <a:t>gee.cs.oswego.edu</a:t>
            </a:r>
            <a:r>
              <a:rPr lang="en-US" altLang="zh-CN" sz="2400" b="1" dirty="0">
                <a:latin typeface="仿宋" panose="02010609060101010101" pitchFamily="49" charset="-122"/>
                <a:ea typeface="仿宋" panose="02010609060101010101" pitchFamily="49" charset="-122"/>
                <a:cs typeface="+mn-ea"/>
                <a:sym typeface="+mn-lt"/>
              </a:rPr>
              <a:t>/dl/papers/</a:t>
            </a:r>
            <a:r>
              <a:rPr lang="en-US" altLang="zh-CN" sz="2400" b="1" dirty="0" err="1">
                <a:latin typeface="仿宋" panose="02010609060101010101" pitchFamily="49" charset="-122"/>
                <a:ea typeface="仿宋" panose="02010609060101010101" pitchFamily="49" charset="-122"/>
                <a:cs typeface="+mn-ea"/>
                <a:sym typeface="+mn-lt"/>
              </a:rPr>
              <a:t>aqs.pdf</a:t>
            </a:r>
            <a:endParaRPr lang="en-US" altLang="zh-Hans" sz="2400" b="1" dirty="0">
              <a:latin typeface="仿宋" panose="02010609060101010101" pitchFamily="49" charset="-122"/>
              <a:ea typeface="仿宋" panose="02010609060101010101" pitchFamily="49" charset="-122"/>
              <a:cs typeface="+mn-ea"/>
              <a:sym typeface="+mn-lt"/>
            </a:endParaRPr>
          </a:p>
        </p:txBody>
      </p:sp>
      <p:grpSp>
        <p:nvGrpSpPr>
          <p:cNvPr id="4" name="组合 3">
            <a:extLst>
              <a:ext uri="{FF2B5EF4-FFF2-40B4-BE49-F238E27FC236}">
                <a16:creationId xmlns:a16="http://schemas.microsoft.com/office/drawing/2014/main" id="{B7E99CAF-1C5C-2546-A5EA-1B8D3849386B}"/>
              </a:ext>
            </a:extLst>
          </p:cNvPr>
          <p:cNvGrpSpPr/>
          <p:nvPr/>
        </p:nvGrpSpPr>
        <p:grpSpPr>
          <a:xfrm>
            <a:off x="265176" y="2125127"/>
            <a:ext cx="6768704" cy="4732873"/>
            <a:chOff x="5110308" y="2103132"/>
            <a:chExt cx="6768704" cy="4732873"/>
          </a:xfrm>
        </p:grpSpPr>
        <p:pic>
          <p:nvPicPr>
            <p:cNvPr id="2" name="图片 1">
              <a:extLst>
                <a:ext uri="{FF2B5EF4-FFF2-40B4-BE49-F238E27FC236}">
                  <a16:creationId xmlns:a16="http://schemas.microsoft.com/office/drawing/2014/main" id="{42E93D47-0692-404E-BD13-B73369C95FF1}"/>
                </a:ext>
              </a:extLst>
            </p:cNvPr>
            <p:cNvPicPr>
              <a:picLocks noChangeAspect="1"/>
            </p:cNvPicPr>
            <p:nvPr/>
          </p:nvPicPr>
          <p:blipFill>
            <a:blip r:embed="rId3"/>
            <a:stretch>
              <a:fillRect/>
            </a:stretch>
          </p:blipFill>
          <p:spPr>
            <a:xfrm>
              <a:off x="5110308" y="2103132"/>
              <a:ext cx="6768704" cy="4732873"/>
            </a:xfrm>
            <a:prstGeom prst="rect">
              <a:avLst/>
            </a:prstGeom>
          </p:spPr>
        </p:pic>
        <p:sp>
          <p:nvSpPr>
            <p:cNvPr id="8" name="TextBox 50">
              <a:extLst>
                <a:ext uri="{FF2B5EF4-FFF2-40B4-BE49-F238E27FC236}">
                  <a16:creationId xmlns:a16="http://schemas.microsoft.com/office/drawing/2014/main" id="{13DB0600-C3FF-DA4C-919B-8371152B1B88}"/>
                </a:ext>
              </a:extLst>
            </p:cNvPr>
            <p:cNvSpPr txBox="1"/>
            <p:nvPr/>
          </p:nvSpPr>
          <p:spPr>
            <a:xfrm>
              <a:off x="6186869" y="2195678"/>
              <a:ext cx="4615582" cy="369332"/>
            </a:xfrm>
            <a:prstGeom prst="rect">
              <a:avLst/>
            </a:prstGeom>
            <a:noFill/>
          </p:spPr>
          <p:txBody>
            <a:bodyPr wrap="square" rtlCol="0">
              <a:spAutoFit/>
            </a:bodyPr>
            <a:lstStyle/>
            <a:p>
              <a:r>
                <a:rPr lang="en-US" altLang="zh-CN" b="1" dirty="0" err="1">
                  <a:solidFill>
                    <a:srgbClr val="FF0000"/>
                  </a:solidFill>
                  <a:latin typeface="仿宋" panose="02010609060101010101" pitchFamily="49" charset="-122"/>
                  <a:ea typeface="仿宋" panose="02010609060101010101" pitchFamily="49" charset="-122"/>
                  <a:cs typeface="+mn-ea"/>
                  <a:sym typeface="+mn-lt"/>
                </a:rPr>
                <a:t>java.util.concurrent.locks</a:t>
              </a:r>
              <a:r>
                <a:rPr lang="zh-CN" altLang="en-US" b="1" dirty="0">
                  <a:solidFill>
                    <a:srgbClr val="FF0000"/>
                  </a:solidFill>
                  <a:latin typeface="仿宋" panose="02010609060101010101" pitchFamily="49" charset="-122"/>
                  <a:ea typeface="仿宋" panose="02010609060101010101" pitchFamily="49" charset="-122"/>
                  <a:cs typeface="+mn-ea"/>
                  <a:sym typeface="+mn-lt"/>
                </a:rPr>
                <a:t>大致结构</a:t>
              </a:r>
              <a:endParaRPr lang="en-US" altLang="zh-Hans" b="1" dirty="0">
                <a:solidFill>
                  <a:srgbClr val="FF0000"/>
                </a:solidFill>
                <a:latin typeface="仿宋" panose="02010609060101010101" pitchFamily="49" charset="-122"/>
                <a:ea typeface="仿宋" panose="02010609060101010101" pitchFamily="49" charset="-122"/>
                <a:cs typeface="+mn-ea"/>
                <a:sym typeface="+mn-lt"/>
              </a:endParaRPr>
            </a:p>
          </p:txBody>
        </p:sp>
      </p:grpSp>
      <p:sp>
        <p:nvSpPr>
          <p:cNvPr id="9" name="TextBox 50">
            <a:extLst>
              <a:ext uri="{FF2B5EF4-FFF2-40B4-BE49-F238E27FC236}">
                <a16:creationId xmlns:a16="http://schemas.microsoft.com/office/drawing/2014/main" id="{FADF7416-FE77-D54A-82D5-ABF99DA6330D}"/>
              </a:ext>
            </a:extLst>
          </p:cNvPr>
          <p:cNvSpPr txBox="1"/>
          <p:nvPr/>
        </p:nvSpPr>
        <p:spPr>
          <a:xfrm>
            <a:off x="7033880" y="2906513"/>
            <a:ext cx="4615582" cy="3170099"/>
          </a:xfrm>
          <a:prstGeom prst="rect">
            <a:avLst/>
          </a:prstGeom>
          <a:noFill/>
        </p:spPr>
        <p:txBody>
          <a:bodyPr wrap="square" rtlCol="0">
            <a:spAutoFit/>
          </a:bodyPr>
          <a:lstStyle/>
          <a:p>
            <a:r>
              <a:rPr lang="zh-Hans" altLang="en-US" sz="2000" b="1" dirty="0">
                <a:latin typeface="仿宋" panose="02010609060101010101" pitchFamily="49" charset="-122"/>
                <a:ea typeface="仿宋" panose="02010609060101010101" pitchFamily="49" charset="-122"/>
                <a:cs typeface="+mn-ea"/>
                <a:sym typeface="+mn-lt"/>
              </a:rPr>
              <a:t>左</a:t>
            </a:r>
            <a:r>
              <a:rPr lang="zh-CN" altLang="en-US" sz="2000" b="1" dirty="0">
                <a:latin typeface="仿宋" panose="02010609060101010101" pitchFamily="49" charset="-122"/>
                <a:ea typeface="仿宋" panose="02010609060101010101" pitchFamily="49" charset="-122"/>
                <a:cs typeface="+mn-ea"/>
                <a:sym typeface="+mn-lt"/>
              </a:rPr>
              <a:t>图中，</a:t>
            </a:r>
            <a:r>
              <a:rPr lang="en-US" altLang="zh-CN" sz="2000" b="1" dirty="0">
                <a:latin typeface="仿宋" panose="02010609060101010101" pitchFamily="49" charset="-122"/>
                <a:ea typeface="仿宋" panose="02010609060101010101" pitchFamily="49" charset="-122"/>
                <a:cs typeface="+mn-ea"/>
                <a:sym typeface="+mn-lt"/>
              </a:rPr>
              <a:t>LOCK</a:t>
            </a:r>
            <a:r>
              <a:rPr lang="zh-CN" altLang="en-US" sz="2000" b="1" dirty="0">
                <a:latin typeface="仿宋" panose="02010609060101010101" pitchFamily="49" charset="-122"/>
                <a:ea typeface="仿宋" panose="02010609060101010101" pitchFamily="49" charset="-122"/>
                <a:cs typeface="+mn-ea"/>
                <a:sym typeface="+mn-lt"/>
              </a:rPr>
              <a:t>的实现类其实都是构建在</a:t>
            </a:r>
            <a:r>
              <a:rPr lang="en-US" altLang="zh-CN" sz="2000" b="1" dirty="0" err="1">
                <a:latin typeface="仿宋" panose="02010609060101010101" pitchFamily="49" charset="-122"/>
                <a:ea typeface="仿宋" panose="02010609060101010101" pitchFamily="49" charset="-122"/>
                <a:cs typeface="+mn-ea"/>
                <a:sym typeface="+mn-lt"/>
              </a:rPr>
              <a:t>AbstractQueuedSynchronizer</a:t>
            </a:r>
            <a:r>
              <a:rPr lang="zh-CN" altLang="en-US" sz="2000" b="1" dirty="0">
                <a:latin typeface="仿宋" panose="02010609060101010101" pitchFamily="49" charset="-122"/>
                <a:ea typeface="仿宋" panose="02010609060101010101" pitchFamily="49" charset="-122"/>
                <a:cs typeface="+mn-ea"/>
                <a:sym typeface="+mn-lt"/>
              </a:rPr>
              <a:t>上，为何图中没有用</a:t>
            </a:r>
            <a:r>
              <a:rPr lang="en-US" altLang="zh-CN" sz="2000" b="1" dirty="0">
                <a:latin typeface="仿宋" panose="02010609060101010101" pitchFamily="49" charset="-122"/>
                <a:ea typeface="仿宋" panose="02010609060101010101" pitchFamily="49" charset="-122"/>
                <a:cs typeface="+mn-ea"/>
                <a:sym typeface="+mn-lt"/>
              </a:rPr>
              <a:t>UML</a:t>
            </a:r>
            <a:r>
              <a:rPr lang="zh-CN" altLang="en-US" sz="2000" b="1" dirty="0">
                <a:latin typeface="仿宋" panose="02010609060101010101" pitchFamily="49" charset="-122"/>
                <a:ea typeface="仿宋" panose="02010609060101010101" pitchFamily="49" charset="-122"/>
                <a:cs typeface="+mn-ea"/>
                <a:sym typeface="+mn-lt"/>
              </a:rPr>
              <a:t>线表示呢，这是每个</a:t>
            </a:r>
            <a:r>
              <a:rPr lang="en-US" altLang="zh-CN" sz="2000" b="1" dirty="0">
                <a:latin typeface="仿宋" panose="02010609060101010101" pitchFamily="49" charset="-122"/>
                <a:ea typeface="仿宋" panose="02010609060101010101" pitchFamily="49" charset="-122"/>
                <a:cs typeface="+mn-ea"/>
                <a:sym typeface="+mn-lt"/>
              </a:rPr>
              <a:t>Lock</a:t>
            </a:r>
            <a:r>
              <a:rPr lang="zh-CN" altLang="en-US" sz="2000" b="1" dirty="0">
                <a:latin typeface="仿宋" panose="02010609060101010101" pitchFamily="49" charset="-122"/>
                <a:ea typeface="仿宋" panose="02010609060101010101" pitchFamily="49" charset="-122"/>
                <a:cs typeface="+mn-ea"/>
                <a:sym typeface="+mn-lt"/>
              </a:rPr>
              <a:t>实现类都持有自己内部类</a:t>
            </a:r>
            <a:r>
              <a:rPr lang="en-US" altLang="zh-CN" sz="2000" b="1" dirty="0">
                <a:latin typeface="仿宋" panose="02010609060101010101" pitchFamily="49" charset="-122"/>
                <a:ea typeface="仿宋" panose="02010609060101010101" pitchFamily="49" charset="-122"/>
                <a:cs typeface="+mn-ea"/>
                <a:sym typeface="+mn-lt"/>
              </a:rPr>
              <a:t>Sync</a:t>
            </a:r>
            <a:r>
              <a:rPr lang="zh-CN" altLang="en-US" sz="2000" b="1" dirty="0">
                <a:latin typeface="仿宋" panose="02010609060101010101" pitchFamily="49" charset="-122"/>
                <a:ea typeface="仿宋" panose="02010609060101010101" pitchFamily="49" charset="-122"/>
                <a:cs typeface="+mn-ea"/>
                <a:sym typeface="+mn-lt"/>
              </a:rPr>
              <a:t>的实例，而这个</a:t>
            </a:r>
            <a:r>
              <a:rPr lang="en-US" altLang="zh-CN" sz="2000" b="1" dirty="0">
                <a:latin typeface="仿宋" panose="02010609060101010101" pitchFamily="49" charset="-122"/>
                <a:ea typeface="仿宋" panose="02010609060101010101" pitchFamily="49" charset="-122"/>
                <a:cs typeface="+mn-ea"/>
                <a:sym typeface="+mn-lt"/>
              </a:rPr>
              <a:t>Sync</a:t>
            </a:r>
            <a:r>
              <a:rPr lang="zh-CN" altLang="en-US" sz="2000" b="1" dirty="0">
                <a:latin typeface="仿宋" panose="02010609060101010101" pitchFamily="49" charset="-122"/>
                <a:ea typeface="仿宋" panose="02010609060101010101" pitchFamily="49" charset="-122"/>
                <a:cs typeface="+mn-ea"/>
                <a:sym typeface="+mn-lt"/>
              </a:rPr>
              <a:t>就是继承</a:t>
            </a:r>
            <a:r>
              <a:rPr lang="en-US" altLang="zh-CN" sz="2000" b="1" dirty="0" err="1">
                <a:latin typeface="仿宋" panose="02010609060101010101" pitchFamily="49" charset="-122"/>
                <a:ea typeface="仿宋" panose="02010609060101010101" pitchFamily="49" charset="-122"/>
                <a:cs typeface="+mn-ea"/>
                <a:sym typeface="+mn-lt"/>
              </a:rPr>
              <a:t>AbstractQueuedSynchronizer</a:t>
            </a:r>
            <a:r>
              <a:rPr lang="en-US" altLang="zh-CN" sz="2000" b="1" dirty="0">
                <a:latin typeface="仿宋" panose="02010609060101010101" pitchFamily="49" charset="-122"/>
                <a:ea typeface="仿宋" panose="02010609060101010101" pitchFamily="49" charset="-122"/>
                <a:cs typeface="+mn-ea"/>
                <a:sym typeface="+mn-lt"/>
              </a:rPr>
              <a:t>(AQS)</a:t>
            </a:r>
            <a:r>
              <a:rPr lang="zh-CN" altLang="en-US" sz="2000" b="1" dirty="0">
                <a:latin typeface="仿宋" panose="02010609060101010101" pitchFamily="49" charset="-122"/>
                <a:ea typeface="仿宋" panose="02010609060101010101" pitchFamily="49" charset="-122"/>
                <a:cs typeface="+mn-ea"/>
                <a:sym typeface="+mn-lt"/>
              </a:rPr>
              <a:t>。为何要实现不同的</a:t>
            </a:r>
            <a:r>
              <a:rPr lang="en-US" altLang="zh-CN" sz="2000" b="1" dirty="0">
                <a:latin typeface="仿宋" panose="02010609060101010101" pitchFamily="49" charset="-122"/>
                <a:ea typeface="仿宋" panose="02010609060101010101" pitchFamily="49" charset="-122"/>
                <a:cs typeface="+mn-ea"/>
                <a:sym typeface="+mn-lt"/>
              </a:rPr>
              <a:t>Sync</a:t>
            </a:r>
            <a:r>
              <a:rPr lang="zh-CN" altLang="en-US" sz="2000" b="1" dirty="0">
                <a:latin typeface="仿宋" panose="02010609060101010101" pitchFamily="49" charset="-122"/>
                <a:ea typeface="仿宋" panose="02010609060101010101" pitchFamily="49" charset="-122"/>
                <a:cs typeface="+mn-ea"/>
                <a:sym typeface="+mn-lt"/>
              </a:rPr>
              <a:t>呢？这和每种</a:t>
            </a:r>
            <a:r>
              <a:rPr lang="en-US" altLang="zh-CN" sz="2000" b="1" dirty="0">
                <a:latin typeface="仿宋" panose="02010609060101010101" pitchFamily="49" charset="-122"/>
                <a:ea typeface="仿宋" panose="02010609060101010101" pitchFamily="49" charset="-122"/>
                <a:cs typeface="+mn-ea"/>
                <a:sym typeface="+mn-lt"/>
              </a:rPr>
              <a:t>Lock</a:t>
            </a:r>
            <a:r>
              <a:rPr lang="zh-CN" altLang="en-US" sz="2000" b="1" dirty="0">
                <a:latin typeface="仿宋" panose="02010609060101010101" pitchFamily="49" charset="-122"/>
                <a:ea typeface="仿宋" panose="02010609060101010101" pitchFamily="49" charset="-122"/>
                <a:cs typeface="+mn-ea"/>
                <a:sym typeface="+mn-lt"/>
              </a:rPr>
              <a:t>用途相关。另外还有</a:t>
            </a:r>
            <a:r>
              <a:rPr lang="en-US" altLang="zh-CN" sz="2000" b="1" dirty="0">
                <a:latin typeface="仿宋" panose="02010609060101010101" pitchFamily="49" charset="-122"/>
                <a:ea typeface="仿宋" panose="02010609060101010101" pitchFamily="49" charset="-122"/>
                <a:cs typeface="+mn-ea"/>
                <a:sym typeface="+mn-lt"/>
              </a:rPr>
              <a:t>AQS</a:t>
            </a:r>
            <a:r>
              <a:rPr lang="zh-CN" altLang="en-US" sz="2000" b="1" dirty="0">
                <a:latin typeface="仿宋" panose="02010609060101010101" pitchFamily="49" charset="-122"/>
                <a:ea typeface="仿宋" panose="02010609060101010101" pitchFamily="49" charset="-122"/>
                <a:cs typeface="+mn-ea"/>
                <a:sym typeface="+mn-lt"/>
              </a:rPr>
              <a:t>的</a:t>
            </a:r>
            <a:r>
              <a:rPr lang="en-US" altLang="zh-CN" sz="2000" b="1" dirty="0">
                <a:latin typeface="仿宋" panose="02010609060101010101" pitchFamily="49" charset="-122"/>
                <a:ea typeface="仿宋" panose="02010609060101010101" pitchFamily="49" charset="-122"/>
                <a:cs typeface="+mn-ea"/>
                <a:sym typeface="+mn-lt"/>
              </a:rPr>
              <a:t>State</a:t>
            </a:r>
            <a:r>
              <a:rPr lang="zh-CN" altLang="en-US" sz="2000" b="1" dirty="0">
                <a:latin typeface="仿宋" panose="02010609060101010101" pitchFamily="49" charset="-122"/>
                <a:ea typeface="仿宋" panose="02010609060101010101" pitchFamily="49" charset="-122"/>
                <a:cs typeface="+mn-ea"/>
                <a:sym typeface="+mn-lt"/>
              </a:rPr>
              <a:t>机制。下文会举例说明不同同步器内的</a:t>
            </a:r>
            <a:r>
              <a:rPr lang="en-US" altLang="zh-CN" sz="2000" b="1" dirty="0">
                <a:latin typeface="仿宋" panose="02010609060101010101" pitchFamily="49" charset="-122"/>
                <a:ea typeface="仿宋" panose="02010609060101010101" pitchFamily="49" charset="-122"/>
                <a:cs typeface="+mn-ea"/>
                <a:sym typeface="+mn-lt"/>
              </a:rPr>
              <a:t>Sync</a:t>
            </a:r>
            <a:r>
              <a:rPr lang="zh-CN" altLang="en-US" sz="2000" b="1" dirty="0">
                <a:latin typeface="仿宋" panose="02010609060101010101" pitchFamily="49" charset="-122"/>
                <a:ea typeface="仿宋" panose="02010609060101010101" pitchFamily="49" charset="-122"/>
                <a:cs typeface="+mn-ea"/>
                <a:sym typeface="+mn-lt"/>
              </a:rPr>
              <a:t>与</a:t>
            </a:r>
            <a:r>
              <a:rPr lang="en-US" altLang="zh-CN" sz="2000" b="1" dirty="0">
                <a:latin typeface="仿宋" panose="02010609060101010101" pitchFamily="49" charset="-122"/>
                <a:ea typeface="仿宋" panose="02010609060101010101" pitchFamily="49" charset="-122"/>
                <a:cs typeface="+mn-ea"/>
                <a:sym typeface="+mn-lt"/>
              </a:rPr>
              <a:t>state</a:t>
            </a:r>
            <a:r>
              <a:rPr lang="zh-CN" altLang="en-US" sz="2000" b="1" dirty="0">
                <a:latin typeface="仿宋" panose="02010609060101010101" pitchFamily="49" charset="-122"/>
                <a:ea typeface="仿宋" panose="02010609060101010101" pitchFamily="49" charset="-122"/>
                <a:cs typeface="+mn-ea"/>
                <a:sym typeface="+mn-lt"/>
              </a:rPr>
              <a:t>实现。</a:t>
            </a:r>
            <a:endParaRPr lang="en-US" altLang="zh-Hans" sz="2000" b="1" dirty="0">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3878113237"/>
      </p:ext>
    </p:extLst>
  </p:cSld>
  <p:clrMapOvr>
    <a:masterClrMapping/>
  </p:clrMapOvr>
  <p:transition spd="slow">
    <p:wip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CAS</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
        <p:nvSpPr>
          <p:cNvPr id="5" name="TextBox 50">
            <a:extLst>
              <a:ext uri="{FF2B5EF4-FFF2-40B4-BE49-F238E27FC236}">
                <a16:creationId xmlns:a16="http://schemas.microsoft.com/office/drawing/2014/main" id="{12358897-F895-FD49-87E3-7EBC580637F2}"/>
              </a:ext>
            </a:extLst>
          </p:cNvPr>
          <p:cNvSpPr txBox="1"/>
          <p:nvPr/>
        </p:nvSpPr>
        <p:spPr>
          <a:xfrm>
            <a:off x="265176" y="1272135"/>
            <a:ext cx="11574524" cy="2677656"/>
          </a:xfrm>
          <a:prstGeom prst="rect">
            <a:avLst/>
          </a:prstGeom>
          <a:noFill/>
        </p:spPr>
        <p:txBody>
          <a:bodyPr wrap="square" rtlCol="0">
            <a:spAutoFit/>
          </a:bodyPr>
          <a:lstStyle/>
          <a:p>
            <a:r>
              <a:rPr lang="en-US" altLang="zh-CN" sz="2400" b="1" dirty="0">
                <a:solidFill>
                  <a:srgbClr val="FF0000"/>
                </a:solidFill>
                <a:latin typeface="仿宋" panose="02010609060101010101" pitchFamily="49" charset="-122"/>
                <a:ea typeface="仿宋" panose="02010609060101010101" pitchFamily="49" charset="-122"/>
                <a:cs typeface="+mn-ea"/>
                <a:sym typeface="+mn-lt"/>
              </a:rPr>
              <a:t>CAS(Compare And Swap)</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，即比较并交换。</a:t>
            </a:r>
            <a:endParaRPr lang="en-US" altLang="zh-CN" sz="2400" b="1" dirty="0">
              <a:solidFill>
                <a:srgbClr val="FF0000"/>
              </a:solidFill>
              <a:latin typeface="仿宋" panose="02010609060101010101" pitchFamily="49" charset="-122"/>
              <a:ea typeface="仿宋" panose="02010609060101010101" pitchFamily="49" charset="-122"/>
              <a:cs typeface="+mn-ea"/>
              <a:sym typeface="+mn-lt"/>
            </a:endParaRPr>
          </a:p>
          <a:p>
            <a:r>
              <a:rPr lang="zh-CN" altLang="en-US" sz="2400" b="1" dirty="0">
                <a:latin typeface="仿宋" panose="02010609060101010101" pitchFamily="49" charset="-122"/>
                <a:ea typeface="仿宋" panose="02010609060101010101" pitchFamily="49" charset="-122"/>
                <a:cs typeface="+mn-ea"/>
                <a:sym typeface="+mn-lt"/>
              </a:rPr>
              <a:t>是解决多线程并行情况下使用锁造成性能损耗的一种机制，</a:t>
            </a:r>
            <a:r>
              <a:rPr lang="en-US" altLang="zh-CN" sz="2400" b="1" dirty="0">
                <a:latin typeface="仿宋" panose="02010609060101010101" pitchFamily="49" charset="-122"/>
                <a:ea typeface="仿宋" panose="02010609060101010101" pitchFamily="49" charset="-122"/>
                <a:cs typeface="+mn-ea"/>
                <a:sym typeface="+mn-lt"/>
              </a:rPr>
              <a:t>CAS</a:t>
            </a:r>
            <a:r>
              <a:rPr lang="zh-CN" altLang="en-US" sz="2400" b="1" dirty="0">
                <a:latin typeface="仿宋" panose="02010609060101010101" pitchFamily="49" charset="-122"/>
                <a:ea typeface="仿宋" panose="02010609060101010101" pitchFamily="49" charset="-122"/>
                <a:cs typeface="+mn-ea"/>
                <a:sym typeface="+mn-lt"/>
              </a:rPr>
              <a:t>操作包含三个操作数</a:t>
            </a:r>
            <a:r>
              <a:rPr lang="en-US" altLang="zh-CN" sz="2400" b="1" dirty="0">
                <a:latin typeface="仿宋" panose="02010609060101010101" pitchFamily="49" charset="-122"/>
                <a:ea typeface="仿宋" panose="02010609060101010101" pitchFamily="49" charset="-122"/>
                <a:cs typeface="+mn-ea"/>
                <a:sym typeface="+mn-lt"/>
              </a:rPr>
              <a:t>——</a:t>
            </a:r>
            <a:r>
              <a:rPr lang="zh-CN" altLang="en-US" sz="2400" b="1" dirty="0">
                <a:latin typeface="仿宋" panose="02010609060101010101" pitchFamily="49" charset="-122"/>
                <a:ea typeface="仿宋" panose="02010609060101010101" pitchFamily="49" charset="-122"/>
                <a:cs typeface="+mn-ea"/>
                <a:sym typeface="+mn-lt"/>
              </a:rPr>
              <a:t>内存位置（</a:t>
            </a:r>
            <a:r>
              <a:rPr lang="en-US" altLang="zh-CN" sz="2400" b="1" dirty="0">
                <a:latin typeface="仿宋" panose="02010609060101010101" pitchFamily="49" charset="-122"/>
                <a:ea typeface="仿宋" panose="02010609060101010101" pitchFamily="49" charset="-122"/>
                <a:cs typeface="+mn-ea"/>
                <a:sym typeface="+mn-lt"/>
              </a:rPr>
              <a:t>V</a:t>
            </a:r>
            <a:r>
              <a:rPr lang="zh-CN" altLang="en-US" sz="2400" b="1" dirty="0">
                <a:latin typeface="仿宋" panose="02010609060101010101" pitchFamily="49" charset="-122"/>
                <a:ea typeface="仿宋" panose="02010609060101010101" pitchFamily="49" charset="-122"/>
                <a:cs typeface="+mn-ea"/>
                <a:sym typeface="+mn-lt"/>
              </a:rPr>
              <a:t>）、预期原值（</a:t>
            </a:r>
            <a:r>
              <a:rPr lang="en-US" altLang="zh-CN" sz="2400" b="1" dirty="0">
                <a:latin typeface="仿宋" panose="02010609060101010101" pitchFamily="49" charset="-122"/>
                <a:ea typeface="仿宋" panose="02010609060101010101" pitchFamily="49" charset="-122"/>
                <a:cs typeface="+mn-ea"/>
                <a:sym typeface="+mn-lt"/>
              </a:rPr>
              <a:t>A</a:t>
            </a:r>
            <a:r>
              <a:rPr lang="zh-CN" altLang="en-US" sz="2400" b="1" dirty="0">
                <a:latin typeface="仿宋" panose="02010609060101010101" pitchFamily="49" charset="-122"/>
                <a:ea typeface="仿宋" panose="02010609060101010101" pitchFamily="49" charset="-122"/>
                <a:cs typeface="+mn-ea"/>
                <a:sym typeface="+mn-lt"/>
              </a:rPr>
              <a:t>）和新值</a:t>
            </a:r>
            <a:r>
              <a:rPr lang="en-US" altLang="zh-CN" sz="2400" b="1" dirty="0">
                <a:latin typeface="仿宋" panose="02010609060101010101" pitchFamily="49" charset="-122"/>
                <a:ea typeface="仿宋" panose="02010609060101010101" pitchFamily="49" charset="-122"/>
                <a:cs typeface="+mn-ea"/>
                <a:sym typeface="+mn-lt"/>
              </a:rPr>
              <a:t>(B)</a:t>
            </a:r>
            <a:r>
              <a:rPr lang="zh-CN" altLang="en-US" sz="2400" b="1" dirty="0">
                <a:latin typeface="仿宋" panose="02010609060101010101" pitchFamily="49" charset="-122"/>
                <a:ea typeface="仿宋" panose="02010609060101010101" pitchFamily="49" charset="-122"/>
                <a:cs typeface="+mn-ea"/>
                <a:sym typeface="+mn-lt"/>
              </a:rPr>
              <a:t>。如果内存位置的值与预期原值相匹配，那么处理器会自动将该位置值更新为新值。否则，处理器不做任何操作。无论哪种情况，它都会在</a:t>
            </a:r>
            <a:r>
              <a:rPr lang="en-US" altLang="zh-CN" sz="2400" b="1" dirty="0">
                <a:latin typeface="仿宋" panose="02010609060101010101" pitchFamily="49" charset="-122"/>
                <a:ea typeface="仿宋" panose="02010609060101010101" pitchFamily="49" charset="-122"/>
                <a:cs typeface="+mn-ea"/>
                <a:sym typeface="+mn-lt"/>
              </a:rPr>
              <a:t>CAS</a:t>
            </a:r>
            <a:r>
              <a:rPr lang="zh-CN" altLang="en-US" sz="2400" b="1" dirty="0">
                <a:latin typeface="仿宋" panose="02010609060101010101" pitchFamily="49" charset="-122"/>
                <a:ea typeface="仿宋" panose="02010609060101010101" pitchFamily="49" charset="-122"/>
                <a:cs typeface="+mn-ea"/>
                <a:sym typeface="+mn-lt"/>
              </a:rPr>
              <a:t>指令之前返回该位置的值。</a:t>
            </a:r>
            <a:r>
              <a:rPr lang="en-US" altLang="zh-CN" sz="2400" b="1" dirty="0">
                <a:latin typeface="仿宋" panose="02010609060101010101" pitchFamily="49" charset="-122"/>
                <a:ea typeface="仿宋" panose="02010609060101010101" pitchFamily="49" charset="-122"/>
                <a:cs typeface="+mn-ea"/>
                <a:sym typeface="+mn-lt"/>
              </a:rPr>
              <a:t>CAS</a:t>
            </a:r>
            <a:r>
              <a:rPr lang="zh-CN" altLang="en-US" sz="2400" b="1" dirty="0">
                <a:latin typeface="仿宋" panose="02010609060101010101" pitchFamily="49" charset="-122"/>
                <a:ea typeface="仿宋" panose="02010609060101010101" pitchFamily="49" charset="-122"/>
                <a:cs typeface="+mn-ea"/>
                <a:sym typeface="+mn-lt"/>
              </a:rPr>
              <a:t>有效地说明了“我认为位置</a:t>
            </a:r>
            <a:r>
              <a:rPr lang="en-US" altLang="zh-CN" sz="2400" b="1" dirty="0">
                <a:latin typeface="仿宋" panose="02010609060101010101" pitchFamily="49" charset="-122"/>
                <a:ea typeface="仿宋" panose="02010609060101010101" pitchFamily="49" charset="-122"/>
                <a:cs typeface="+mn-ea"/>
                <a:sym typeface="+mn-lt"/>
              </a:rPr>
              <a:t>V</a:t>
            </a:r>
            <a:r>
              <a:rPr lang="zh-CN" altLang="en-US" sz="2400" b="1" dirty="0">
                <a:latin typeface="仿宋" panose="02010609060101010101" pitchFamily="49" charset="-122"/>
                <a:ea typeface="仿宋" panose="02010609060101010101" pitchFamily="49" charset="-122"/>
                <a:cs typeface="+mn-ea"/>
                <a:sym typeface="+mn-lt"/>
              </a:rPr>
              <a:t>应该包含值</a:t>
            </a:r>
            <a:r>
              <a:rPr lang="en-US" altLang="zh-CN" sz="2400" b="1" dirty="0">
                <a:latin typeface="仿宋" panose="02010609060101010101" pitchFamily="49" charset="-122"/>
                <a:ea typeface="仿宋" panose="02010609060101010101" pitchFamily="49" charset="-122"/>
                <a:cs typeface="+mn-ea"/>
                <a:sym typeface="+mn-lt"/>
              </a:rPr>
              <a:t>A</a:t>
            </a:r>
            <a:r>
              <a:rPr lang="zh-CN" altLang="en-US" sz="2400" b="1" dirty="0">
                <a:latin typeface="仿宋" panose="02010609060101010101" pitchFamily="49" charset="-122"/>
                <a:ea typeface="仿宋" panose="02010609060101010101" pitchFamily="49" charset="-122"/>
                <a:cs typeface="+mn-ea"/>
                <a:sym typeface="+mn-lt"/>
              </a:rPr>
              <a:t>；如果包含该值，则将</a:t>
            </a:r>
            <a:r>
              <a:rPr lang="en-US" altLang="zh-CN" sz="2400" b="1" dirty="0">
                <a:latin typeface="仿宋" panose="02010609060101010101" pitchFamily="49" charset="-122"/>
                <a:ea typeface="仿宋" panose="02010609060101010101" pitchFamily="49" charset="-122"/>
                <a:cs typeface="+mn-ea"/>
                <a:sym typeface="+mn-lt"/>
              </a:rPr>
              <a:t>B</a:t>
            </a:r>
            <a:r>
              <a:rPr lang="zh-CN" altLang="en-US" sz="2400" b="1" dirty="0">
                <a:latin typeface="仿宋" panose="02010609060101010101" pitchFamily="49" charset="-122"/>
                <a:ea typeface="仿宋" panose="02010609060101010101" pitchFamily="49" charset="-122"/>
                <a:cs typeface="+mn-ea"/>
                <a:sym typeface="+mn-lt"/>
              </a:rPr>
              <a:t>放到这个位置；否则，不要更改该位置，只告诉我这个位置现在的值即可。</a:t>
            </a:r>
            <a:endParaRPr lang="en-US" altLang="zh-Hans" sz="2400" b="1" dirty="0">
              <a:latin typeface="仿宋" panose="02010609060101010101" pitchFamily="49" charset="-122"/>
              <a:ea typeface="仿宋" panose="02010609060101010101" pitchFamily="49" charset="-122"/>
              <a:cs typeface="+mn-ea"/>
              <a:sym typeface="+mn-lt"/>
            </a:endParaRPr>
          </a:p>
        </p:txBody>
      </p:sp>
      <p:sp>
        <p:nvSpPr>
          <p:cNvPr id="8" name="TextBox 50">
            <a:extLst>
              <a:ext uri="{FF2B5EF4-FFF2-40B4-BE49-F238E27FC236}">
                <a16:creationId xmlns:a16="http://schemas.microsoft.com/office/drawing/2014/main" id="{63326DA1-78DF-824A-B8F1-C56BAAF8A2D9}"/>
              </a:ext>
            </a:extLst>
          </p:cNvPr>
          <p:cNvSpPr txBox="1"/>
          <p:nvPr/>
        </p:nvSpPr>
        <p:spPr>
          <a:xfrm>
            <a:off x="265176" y="4196225"/>
            <a:ext cx="11574524" cy="2308324"/>
          </a:xfrm>
          <a:prstGeom prst="rect">
            <a:avLst/>
          </a:prstGeom>
          <a:noFill/>
        </p:spPr>
        <p:txBody>
          <a:bodyPr wrap="square" rtlCol="0">
            <a:spAutoFit/>
          </a:bodyPr>
          <a:lstStyle/>
          <a:p>
            <a:r>
              <a:rPr lang="zh-CN" altLang="en-US" sz="2400" b="1" dirty="0">
                <a:solidFill>
                  <a:srgbClr val="FF0000"/>
                </a:solidFill>
                <a:latin typeface="仿宋" panose="02010609060101010101" pitchFamily="49" charset="-122"/>
                <a:ea typeface="仿宋" panose="02010609060101010101" pitchFamily="49" charset="-122"/>
                <a:cs typeface="+mn-ea"/>
                <a:sym typeface="+mn-lt"/>
              </a:rPr>
              <a:t>在</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JAVA</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中，</a:t>
            </a:r>
            <a:r>
              <a:rPr lang="en-US" altLang="zh-CN" sz="2400" b="1" dirty="0" err="1">
                <a:solidFill>
                  <a:srgbClr val="FF0000"/>
                </a:solidFill>
                <a:latin typeface="仿宋" panose="02010609060101010101" pitchFamily="49" charset="-122"/>
                <a:ea typeface="仿宋" panose="02010609060101010101" pitchFamily="49" charset="-122"/>
                <a:cs typeface="+mn-ea"/>
                <a:sym typeface="+mn-lt"/>
              </a:rPr>
              <a:t>sun.misc.Unsafe</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 </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类提供了硬件级别的原子操作来实现这个</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CAS</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 </a:t>
            </a:r>
            <a:r>
              <a:rPr lang="en-US" altLang="zh-CN" sz="2400" b="1" dirty="0" err="1">
                <a:solidFill>
                  <a:srgbClr val="FF0000"/>
                </a:solidFill>
                <a:latin typeface="仿宋" panose="02010609060101010101" pitchFamily="49" charset="-122"/>
                <a:ea typeface="仿宋" panose="02010609060101010101" pitchFamily="49" charset="-122"/>
                <a:cs typeface="+mn-ea"/>
                <a:sym typeface="+mn-lt"/>
              </a:rPr>
              <a:t>java.util.concurrent</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 </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包下的大量类都使用了这个 </a:t>
            </a:r>
            <a:r>
              <a:rPr lang="en-US" altLang="zh-CN" sz="2400" b="1" dirty="0" err="1">
                <a:solidFill>
                  <a:srgbClr val="FF0000"/>
                </a:solidFill>
                <a:latin typeface="仿宋" panose="02010609060101010101" pitchFamily="49" charset="-122"/>
                <a:ea typeface="仿宋" panose="02010609060101010101" pitchFamily="49" charset="-122"/>
                <a:cs typeface="+mn-ea"/>
                <a:sym typeface="+mn-lt"/>
              </a:rPr>
              <a:t>Unsafe.java</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 </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类的</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CAS</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操作。</a:t>
            </a:r>
            <a:endParaRPr lang="en-US" altLang="zh-CN" sz="2400" b="1" dirty="0">
              <a:solidFill>
                <a:srgbClr val="FF0000"/>
              </a:solidFill>
              <a:latin typeface="仿宋" panose="02010609060101010101" pitchFamily="49" charset="-122"/>
              <a:ea typeface="仿宋" panose="02010609060101010101" pitchFamily="49" charset="-122"/>
              <a:cs typeface="+mn-ea"/>
              <a:sym typeface="+mn-lt"/>
            </a:endParaRPr>
          </a:p>
          <a:p>
            <a:endParaRPr lang="en-US" altLang="zh-Hans" sz="2400" b="1" dirty="0">
              <a:solidFill>
                <a:srgbClr val="FF0000"/>
              </a:solidFill>
              <a:latin typeface="仿宋" panose="02010609060101010101" pitchFamily="49" charset="-122"/>
              <a:ea typeface="仿宋" panose="02010609060101010101" pitchFamily="49" charset="-122"/>
              <a:cs typeface="+mn-ea"/>
              <a:sym typeface="+mn-lt"/>
            </a:endParaRPr>
          </a:p>
          <a:p>
            <a:r>
              <a:rPr lang="en-US" altLang="zh-Hans" sz="2400" b="1" dirty="0">
                <a:latin typeface="仿宋" panose="02010609060101010101" pitchFamily="49" charset="-122"/>
                <a:ea typeface="仿宋" panose="02010609060101010101" pitchFamily="49" charset="-122"/>
                <a:cs typeface="+mn-ea"/>
                <a:sym typeface="+mn-lt"/>
              </a:rPr>
              <a:t>CAS </a:t>
            </a:r>
            <a:r>
              <a:rPr lang="zh-CN" altLang="en-US" sz="2400" b="1" dirty="0">
                <a:latin typeface="仿宋" panose="02010609060101010101" pitchFamily="49" charset="-122"/>
                <a:ea typeface="仿宋" panose="02010609060101010101" pitchFamily="49" charset="-122"/>
                <a:cs typeface="+mn-ea"/>
                <a:sym typeface="+mn-lt"/>
              </a:rPr>
              <a:t>有 </a:t>
            </a:r>
            <a:r>
              <a:rPr lang="en-US" altLang="zh-CN" sz="2400" b="1" dirty="0">
                <a:latin typeface="仿宋" panose="02010609060101010101" pitchFamily="49" charset="-122"/>
                <a:ea typeface="仿宋" panose="02010609060101010101" pitchFamily="49" charset="-122"/>
                <a:cs typeface="+mn-ea"/>
                <a:sym typeface="+mn-lt"/>
              </a:rPr>
              <a:t>3 </a:t>
            </a:r>
            <a:r>
              <a:rPr lang="zh-CN" altLang="en-US" sz="2400" b="1" dirty="0">
                <a:latin typeface="仿宋" panose="02010609060101010101" pitchFamily="49" charset="-122"/>
                <a:ea typeface="仿宋" panose="02010609060101010101" pitchFamily="49" charset="-122"/>
                <a:cs typeface="+mn-ea"/>
                <a:sym typeface="+mn-lt"/>
              </a:rPr>
              <a:t>个操作数，内存值 </a:t>
            </a:r>
            <a:r>
              <a:rPr lang="en-US" altLang="zh-Hans" sz="2400" b="1" dirty="0">
                <a:latin typeface="仿宋" panose="02010609060101010101" pitchFamily="49" charset="-122"/>
                <a:ea typeface="仿宋" panose="02010609060101010101" pitchFamily="49" charset="-122"/>
                <a:cs typeface="+mn-ea"/>
                <a:sym typeface="+mn-lt"/>
              </a:rPr>
              <a:t>V</a:t>
            </a:r>
            <a:r>
              <a:rPr lang="zh-Hans" altLang="en-US" sz="2400" b="1" dirty="0">
                <a:latin typeface="仿宋" panose="02010609060101010101" pitchFamily="49" charset="-122"/>
                <a:ea typeface="仿宋" panose="02010609060101010101" pitchFamily="49" charset="-122"/>
                <a:cs typeface="+mn-ea"/>
                <a:sym typeface="+mn-lt"/>
              </a:rPr>
              <a:t>，</a:t>
            </a:r>
            <a:r>
              <a:rPr lang="zh-CN" altLang="en-US" sz="2400" b="1" dirty="0">
                <a:latin typeface="仿宋" panose="02010609060101010101" pitchFamily="49" charset="-122"/>
                <a:ea typeface="仿宋" panose="02010609060101010101" pitchFamily="49" charset="-122"/>
                <a:cs typeface="+mn-ea"/>
                <a:sym typeface="+mn-lt"/>
              </a:rPr>
              <a:t>旧的预期值 </a:t>
            </a:r>
            <a:r>
              <a:rPr lang="en-US" altLang="zh-Hans" sz="2400" b="1" dirty="0">
                <a:latin typeface="仿宋" panose="02010609060101010101" pitchFamily="49" charset="-122"/>
                <a:ea typeface="仿宋" panose="02010609060101010101" pitchFamily="49" charset="-122"/>
                <a:cs typeface="+mn-ea"/>
                <a:sym typeface="+mn-lt"/>
              </a:rPr>
              <a:t>A</a:t>
            </a:r>
            <a:r>
              <a:rPr lang="zh-Hans" altLang="en-US" sz="2400" b="1" dirty="0">
                <a:latin typeface="仿宋" panose="02010609060101010101" pitchFamily="49" charset="-122"/>
                <a:ea typeface="仿宋" panose="02010609060101010101" pitchFamily="49" charset="-122"/>
                <a:cs typeface="+mn-ea"/>
                <a:sym typeface="+mn-lt"/>
              </a:rPr>
              <a:t>，</a:t>
            </a:r>
            <a:r>
              <a:rPr lang="zh-CN" altLang="en-US" sz="2400" b="1" dirty="0">
                <a:latin typeface="仿宋" panose="02010609060101010101" pitchFamily="49" charset="-122"/>
                <a:ea typeface="仿宋" panose="02010609060101010101" pitchFamily="49" charset="-122"/>
                <a:cs typeface="+mn-ea"/>
                <a:sym typeface="+mn-lt"/>
              </a:rPr>
              <a:t>要修改的新值 </a:t>
            </a:r>
            <a:r>
              <a:rPr lang="en-US" altLang="zh-Hans" sz="2400" b="1" dirty="0">
                <a:latin typeface="仿宋" panose="02010609060101010101" pitchFamily="49" charset="-122"/>
                <a:ea typeface="仿宋" panose="02010609060101010101" pitchFamily="49" charset="-122"/>
                <a:cs typeface="+mn-ea"/>
                <a:sym typeface="+mn-lt"/>
              </a:rPr>
              <a:t>B</a:t>
            </a:r>
            <a:r>
              <a:rPr lang="zh-Hans" altLang="en-US" sz="2400" b="1" dirty="0">
                <a:latin typeface="仿宋" panose="02010609060101010101" pitchFamily="49" charset="-122"/>
                <a:ea typeface="仿宋" panose="02010609060101010101" pitchFamily="49" charset="-122"/>
                <a:cs typeface="+mn-ea"/>
                <a:sym typeface="+mn-lt"/>
              </a:rPr>
              <a:t>。</a:t>
            </a:r>
            <a:r>
              <a:rPr lang="zh-CN" altLang="en-US" sz="2400" b="1" dirty="0">
                <a:latin typeface="仿宋" panose="02010609060101010101" pitchFamily="49" charset="-122"/>
                <a:ea typeface="仿宋" panose="02010609060101010101" pitchFamily="49" charset="-122"/>
                <a:cs typeface="+mn-ea"/>
                <a:sym typeface="+mn-lt"/>
              </a:rPr>
              <a:t>当且仅当预期值 </a:t>
            </a:r>
            <a:r>
              <a:rPr lang="en-US" altLang="zh-Hans" sz="2400" b="1" dirty="0">
                <a:latin typeface="仿宋" panose="02010609060101010101" pitchFamily="49" charset="-122"/>
                <a:ea typeface="仿宋" panose="02010609060101010101" pitchFamily="49" charset="-122"/>
                <a:cs typeface="+mn-ea"/>
                <a:sym typeface="+mn-lt"/>
              </a:rPr>
              <a:t>A </a:t>
            </a:r>
            <a:r>
              <a:rPr lang="zh-CN" altLang="en-US" sz="2400" b="1" dirty="0">
                <a:latin typeface="仿宋" panose="02010609060101010101" pitchFamily="49" charset="-122"/>
                <a:ea typeface="仿宋" panose="02010609060101010101" pitchFamily="49" charset="-122"/>
                <a:cs typeface="+mn-ea"/>
                <a:sym typeface="+mn-lt"/>
              </a:rPr>
              <a:t>和内存值 </a:t>
            </a:r>
            <a:r>
              <a:rPr lang="en-US" altLang="zh-Hans" sz="2400" b="1" dirty="0">
                <a:latin typeface="仿宋" panose="02010609060101010101" pitchFamily="49" charset="-122"/>
                <a:ea typeface="仿宋" panose="02010609060101010101" pitchFamily="49" charset="-122"/>
                <a:cs typeface="+mn-ea"/>
                <a:sym typeface="+mn-lt"/>
              </a:rPr>
              <a:t>V </a:t>
            </a:r>
            <a:r>
              <a:rPr lang="zh-CN" altLang="en-US" sz="2400" b="1" dirty="0">
                <a:latin typeface="仿宋" panose="02010609060101010101" pitchFamily="49" charset="-122"/>
                <a:ea typeface="仿宋" panose="02010609060101010101" pitchFamily="49" charset="-122"/>
                <a:cs typeface="+mn-ea"/>
                <a:sym typeface="+mn-lt"/>
              </a:rPr>
              <a:t>相同时，将内存值 </a:t>
            </a:r>
            <a:r>
              <a:rPr lang="en-US" altLang="zh-Hans" sz="2400" b="1" dirty="0">
                <a:latin typeface="仿宋" panose="02010609060101010101" pitchFamily="49" charset="-122"/>
                <a:ea typeface="仿宋" panose="02010609060101010101" pitchFamily="49" charset="-122"/>
                <a:cs typeface="+mn-ea"/>
                <a:sym typeface="+mn-lt"/>
              </a:rPr>
              <a:t>V </a:t>
            </a:r>
            <a:r>
              <a:rPr lang="zh-CN" altLang="en-US" sz="2400" b="1" dirty="0">
                <a:latin typeface="仿宋" panose="02010609060101010101" pitchFamily="49" charset="-122"/>
                <a:ea typeface="仿宋" panose="02010609060101010101" pitchFamily="49" charset="-122"/>
                <a:cs typeface="+mn-ea"/>
                <a:sym typeface="+mn-lt"/>
              </a:rPr>
              <a:t>修改为 </a:t>
            </a:r>
            <a:r>
              <a:rPr lang="en-US" altLang="zh-Hans" sz="2400" b="1" dirty="0">
                <a:latin typeface="仿宋" panose="02010609060101010101" pitchFamily="49" charset="-122"/>
                <a:ea typeface="仿宋" panose="02010609060101010101" pitchFamily="49" charset="-122"/>
                <a:cs typeface="+mn-ea"/>
                <a:sym typeface="+mn-lt"/>
              </a:rPr>
              <a:t>B</a:t>
            </a:r>
            <a:r>
              <a:rPr lang="zh-Hans" altLang="en-US" sz="2400" b="1" dirty="0">
                <a:latin typeface="仿宋" panose="02010609060101010101" pitchFamily="49" charset="-122"/>
                <a:ea typeface="仿宋" panose="02010609060101010101" pitchFamily="49" charset="-122"/>
                <a:cs typeface="+mn-ea"/>
                <a:sym typeface="+mn-lt"/>
              </a:rPr>
              <a:t>，</a:t>
            </a:r>
            <a:r>
              <a:rPr lang="zh-CN" altLang="en-US" sz="2400" b="1" dirty="0">
                <a:latin typeface="仿宋" panose="02010609060101010101" pitchFamily="49" charset="-122"/>
                <a:ea typeface="仿宋" panose="02010609060101010101" pitchFamily="49" charset="-122"/>
                <a:cs typeface="+mn-ea"/>
                <a:sym typeface="+mn-lt"/>
              </a:rPr>
              <a:t>否则什么都不做。 非阻塞算法 </a:t>
            </a:r>
            <a:r>
              <a:rPr lang="en-US" altLang="zh-CN" sz="2400" b="1" dirty="0">
                <a:latin typeface="仿宋" panose="02010609060101010101" pitchFamily="49" charset="-122"/>
                <a:ea typeface="仿宋" panose="02010609060101010101" pitchFamily="49" charset="-122"/>
                <a:cs typeface="+mn-ea"/>
                <a:sym typeface="+mn-lt"/>
              </a:rPr>
              <a:t>(</a:t>
            </a:r>
            <a:r>
              <a:rPr lang="en-US" altLang="zh-Hans" sz="2400" b="1" dirty="0" err="1">
                <a:latin typeface="仿宋" panose="02010609060101010101" pitchFamily="49" charset="-122"/>
                <a:ea typeface="仿宋" panose="02010609060101010101" pitchFamily="49" charset="-122"/>
                <a:cs typeface="+mn-ea"/>
                <a:sym typeface="+mn-lt"/>
              </a:rPr>
              <a:t>nonblocking</a:t>
            </a:r>
            <a:r>
              <a:rPr lang="en-US" altLang="zh-Hans" sz="2400" b="1" dirty="0">
                <a:latin typeface="仿宋" panose="02010609060101010101" pitchFamily="49" charset="-122"/>
                <a:ea typeface="仿宋" panose="02010609060101010101" pitchFamily="49" charset="-122"/>
                <a:cs typeface="+mn-ea"/>
                <a:sym typeface="+mn-lt"/>
              </a:rPr>
              <a:t> algorithms)</a:t>
            </a:r>
          </a:p>
        </p:txBody>
      </p:sp>
    </p:spTree>
    <p:extLst>
      <p:ext uri="{BB962C8B-B14F-4D97-AF65-F5344CB8AC3E}">
        <p14:creationId xmlns:p14="http://schemas.microsoft.com/office/powerpoint/2010/main" val="187545462"/>
      </p:ext>
    </p:extLst>
  </p:cSld>
  <p:clrMapOvr>
    <a:masterClrMapping/>
  </p:clrMapOvr>
  <p:transition spd="slow">
    <p:wip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CAS</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典型应用</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
        <p:nvSpPr>
          <p:cNvPr id="8" name="TextBox 50">
            <a:extLst>
              <a:ext uri="{FF2B5EF4-FFF2-40B4-BE49-F238E27FC236}">
                <a16:creationId xmlns:a16="http://schemas.microsoft.com/office/drawing/2014/main" id="{63326DA1-78DF-824A-B8F1-C56BAAF8A2D9}"/>
              </a:ext>
            </a:extLst>
          </p:cNvPr>
          <p:cNvSpPr txBox="1"/>
          <p:nvPr/>
        </p:nvSpPr>
        <p:spPr>
          <a:xfrm>
            <a:off x="265176" y="1263020"/>
            <a:ext cx="11574524" cy="2308324"/>
          </a:xfrm>
          <a:prstGeom prst="rect">
            <a:avLst/>
          </a:prstGeom>
          <a:noFill/>
        </p:spPr>
        <p:txBody>
          <a:bodyPr wrap="square" rtlCol="0">
            <a:spAutoFit/>
          </a:bodyPr>
          <a:lstStyle/>
          <a:p>
            <a:pPr marL="342900" indent="-342900">
              <a:buFont typeface="Wingdings" pitchFamily="2" charset="2"/>
              <a:buChar char="Ø"/>
            </a:pPr>
            <a:r>
              <a:rPr lang="en-US" altLang="zh-CN" sz="2400" b="1" dirty="0" err="1">
                <a:latin typeface="仿宋" panose="02010609060101010101" pitchFamily="49" charset="-122"/>
                <a:ea typeface="仿宋" panose="02010609060101010101" pitchFamily="49" charset="-122"/>
                <a:cs typeface="+mn-ea"/>
                <a:sym typeface="+mn-lt"/>
              </a:rPr>
              <a:t>java.util.concurrent.atomic</a:t>
            </a:r>
            <a:r>
              <a:rPr lang="en-US" altLang="zh-CN" sz="2400" b="1" dirty="0">
                <a:latin typeface="仿宋" panose="02010609060101010101" pitchFamily="49" charset="-122"/>
                <a:ea typeface="仿宋" panose="02010609060101010101" pitchFamily="49" charset="-122"/>
                <a:cs typeface="+mn-ea"/>
                <a:sym typeface="+mn-lt"/>
              </a:rPr>
              <a:t> </a:t>
            </a:r>
            <a:r>
              <a:rPr lang="zh-CN" altLang="en-US" sz="2400" b="1" dirty="0">
                <a:latin typeface="仿宋" panose="02010609060101010101" pitchFamily="49" charset="-122"/>
                <a:ea typeface="仿宋" panose="02010609060101010101" pitchFamily="49" charset="-122"/>
                <a:cs typeface="+mn-ea"/>
                <a:sym typeface="+mn-lt"/>
              </a:rPr>
              <a:t>包下的类大多是使用</a:t>
            </a:r>
            <a:r>
              <a:rPr lang="en-US" altLang="zh-CN" sz="2400" b="1" dirty="0">
                <a:latin typeface="仿宋" panose="02010609060101010101" pitchFamily="49" charset="-122"/>
                <a:ea typeface="仿宋" panose="02010609060101010101" pitchFamily="49" charset="-122"/>
                <a:cs typeface="+mn-ea"/>
                <a:sym typeface="+mn-lt"/>
              </a:rPr>
              <a:t>CAS</a:t>
            </a:r>
            <a:r>
              <a:rPr lang="zh-CN" altLang="en-US" sz="2400" b="1" dirty="0">
                <a:latin typeface="仿宋" panose="02010609060101010101" pitchFamily="49" charset="-122"/>
                <a:ea typeface="仿宋" panose="02010609060101010101" pitchFamily="49" charset="-122"/>
                <a:cs typeface="+mn-ea"/>
                <a:sym typeface="+mn-lt"/>
              </a:rPr>
              <a:t>操作来实现的</a:t>
            </a:r>
            <a:r>
              <a:rPr lang="en-US" altLang="zh-CN" sz="2400" b="1" dirty="0">
                <a:latin typeface="仿宋" panose="02010609060101010101" pitchFamily="49" charset="-122"/>
                <a:ea typeface="仿宋" panose="02010609060101010101" pitchFamily="49" charset="-122"/>
                <a:cs typeface="+mn-ea"/>
                <a:sym typeface="+mn-lt"/>
              </a:rPr>
              <a:t>(</a:t>
            </a:r>
            <a:r>
              <a:rPr lang="en-US" altLang="zh-CN" sz="2400" b="1" dirty="0" err="1">
                <a:latin typeface="仿宋" panose="02010609060101010101" pitchFamily="49" charset="-122"/>
                <a:ea typeface="仿宋" panose="02010609060101010101" pitchFamily="49" charset="-122"/>
                <a:cs typeface="+mn-ea"/>
                <a:sym typeface="+mn-lt"/>
              </a:rPr>
              <a:t>eg</a:t>
            </a:r>
            <a:r>
              <a:rPr lang="en-US" altLang="zh-CN" sz="2400" b="1" dirty="0">
                <a:latin typeface="仿宋" panose="02010609060101010101" pitchFamily="49" charset="-122"/>
                <a:ea typeface="仿宋" panose="02010609060101010101" pitchFamily="49" charset="-122"/>
                <a:cs typeface="+mn-ea"/>
                <a:sym typeface="+mn-lt"/>
              </a:rPr>
              <a:t>. </a:t>
            </a:r>
            <a:r>
              <a:rPr lang="en-US" altLang="zh-CN" sz="2400" b="1" dirty="0" err="1">
                <a:latin typeface="仿宋" panose="02010609060101010101" pitchFamily="49" charset="-122"/>
                <a:ea typeface="仿宋" panose="02010609060101010101" pitchFamily="49" charset="-122"/>
                <a:cs typeface="+mn-ea"/>
                <a:sym typeface="+mn-lt"/>
              </a:rPr>
              <a:t>AtomicInteger.java,AtomicBoolean,AtomicLong</a:t>
            </a:r>
            <a:r>
              <a:rPr lang="en-US" altLang="zh-CN" sz="2400" b="1" dirty="0">
                <a:latin typeface="仿宋" panose="02010609060101010101" pitchFamily="49" charset="-122"/>
                <a:ea typeface="仿宋" panose="02010609060101010101" pitchFamily="49" charset="-122"/>
                <a:cs typeface="+mn-ea"/>
                <a:sym typeface="+mn-lt"/>
              </a:rPr>
              <a:t>)</a:t>
            </a:r>
          </a:p>
          <a:p>
            <a:pPr marL="342900" indent="-342900">
              <a:buFont typeface="Wingdings" pitchFamily="2" charset="2"/>
              <a:buChar char="Ø"/>
            </a:pPr>
            <a:r>
              <a:rPr lang="zh-CN" altLang="en-US" sz="2400" b="1" dirty="0">
                <a:latin typeface="仿宋" panose="02010609060101010101" pitchFamily="49" charset="-122"/>
                <a:ea typeface="仿宋" panose="02010609060101010101" pitchFamily="49" charset="-122"/>
                <a:cs typeface="+mn-ea"/>
                <a:sym typeface="+mn-lt"/>
              </a:rPr>
              <a:t>乐观锁用到的机制就是 </a:t>
            </a:r>
            <a:r>
              <a:rPr lang="en-US" altLang="zh-Hans" sz="2400" b="1" dirty="0">
                <a:latin typeface="仿宋" panose="02010609060101010101" pitchFamily="49" charset="-122"/>
                <a:ea typeface="仿宋" panose="02010609060101010101" pitchFamily="49" charset="-122"/>
                <a:cs typeface="+mn-ea"/>
                <a:sym typeface="+mn-lt"/>
              </a:rPr>
              <a:t>CAS</a:t>
            </a:r>
          </a:p>
          <a:p>
            <a:pPr marL="342900" indent="-342900">
              <a:buFont typeface="Wingdings" pitchFamily="2" charset="2"/>
              <a:buChar char="Ø"/>
            </a:pPr>
            <a:r>
              <a:rPr lang="zh-CN" altLang="en-US" sz="2400" b="1" dirty="0">
                <a:latin typeface="仿宋" panose="02010609060101010101" pitchFamily="49" charset="-122"/>
                <a:ea typeface="仿宋" panose="02010609060101010101" pitchFamily="49" charset="-122"/>
                <a:cs typeface="+mn-ea"/>
                <a:sym typeface="+mn-lt"/>
              </a:rPr>
              <a:t>非阻塞算法 </a:t>
            </a:r>
            <a:r>
              <a:rPr lang="en-US" altLang="zh-CN" sz="2400" b="1" dirty="0">
                <a:latin typeface="仿宋" panose="02010609060101010101" pitchFamily="49" charset="-122"/>
                <a:ea typeface="仿宋" panose="02010609060101010101" pitchFamily="49" charset="-122"/>
                <a:cs typeface="+mn-ea"/>
                <a:sym typeface="+mn-lt"/>
              </a:rPr>
              <a:t>(</a:t>
            </a:r>
            <a:r>
              <a:rPr lang="en-US" altLang="zh-Hans" sz="2400" b="1" dirty="0" err="1">
                <a:latin typeface="仿宋" panose="02010609060101010101" pitchFamily="49" charset="-122"/>
                <a:ea typeface="仿宋" panose="02010609060101010101" pitchFamily="49" charset="-122"/>
                <a:cs typeface="+mn-ea"/>
                <a:sym typeface="+mn-lt"/>
              </a:rPr>
              <a:t>nonblocking</a:t>
            </a:r>
            <a:r>
              <a:rPr lang="en-US" altLang="zh-Hans" sz="2400" b="1" dirty="0">
                <a:latin typeface="仿宋" panose="02010609060101010101" pitchFamily="49" charset="-122"/>
                <a:ea typeface="仿宋" panose="02010609060101010101" pitchFamily="49" charset="-122"/>
                <a:cs typeface="+mn-ea"/>
                <a:sym typeface="+mn-lt"/>
              </a:rPr>
              <a:t> algorithms)</a:t>
            </a:r>
          </a:p>
          <a:p>
            <a:r>
              <a:rPr lang="zh-CN" altLang="en-US" sz="2400" b="1" dirty="0">
                <a:latin typeface="仿宋" panose="02010609060101010101" pitchFamily="49" charset="-122"/>
                <a:ea typeface="仿宋" panose="02010609060101010101" pitchFamily="49" charset="-122"/>
                <a:cs typeface="+mn-ea"/>
                <a:sym typeface="+mn-lt"/>
              </a:rPr>
              <a:t>一个线程的失败或者挂起不应该影响其他线程的失败或挂起的算法。</a:t>
            </a:r>
          </a:p>
          <a:p>
            <a:r>
              <a:rPr lang="en-US" altLang="zh-CN" sz="2400" b="1" dirty="0">
                <a:solidFill>
                  <a:srgbClr val="00B050"/>
                </a:solidFill>
                <a:latin typeface="仿宋" panose="02010609060101010101" pitchFamily="49" charset="-122"/>
                <a:ea typeface="仿宋" panose="02010609060101010101" pitchFamily="49" charset="-122"/>
                <a:cs typeface="+mn-ea"/>
                <a:sym typeface="+mn-lt"/>
              </a:rPr>
              <a:t>    </a:t>
            </a:r>
            <a:endParaRPr lang="en-US" altLang="zh-Hans" sz="2400" b="1" dirty="0">
              <a:solidFill>
                <a:srgbClr val="00B050"/>
              </a:solidFill>
              <a:latin typeface="仿宋" panose="02010609060101010101" pitchFamily="49" charset="-122"/>
              <a:ea typeface="仿宋" panose="02010609060101010101" pitchFamily="49" charset="-122"/>
              <a:cs typeface="+mn-ea"/>
              <a:sym typeface="+mn-lt"/>
            </a:endParaRPr>
          </a:p>
        </p:txBody>
      </p:sp>
      <p:sp>
        <p:nvSpPr>
          <p:cNvPr id="9" name="TextBox 50">
            <a:extLst>
              <a:ext uri="{FF2B5EF4-FFF2-40B4-BE49-F238E27FC236}">
                <a16:creationId xmlns:a16="http://schemas.microsoft.com/office/drawing/2014/main" id="{1C18B3E8-1F9B-5B41-AA86-728BC26BC802}"/>
              </a:ext>
            </a:extLst>
          </p:cNvPr>
          <p:cNvSpPr txBox="1"/>
          <p:nvPr/>
        </p:nvSpPr>
        <p:spPr>
          <a:xfrm>
            <a:off x="265176" y="4177995"/>
            <a:ext cx="11574524" cy="830997"/>
          </a:xfrm>
          <a:prstGeom prst="rect">
            <a:avLst/>
          </a:prstGeom>
          <a:noFill/>
        </p:spPr>
        <p:txBody>
          <a:bodyPr wrap="square" rtlCol="0">
            <a:spAutoFit/>
          </a:bodyPr>
          <a:lstStyle/>
          <a:p>
            <a:r>
              <a:rPr lang="en-US" altLang="zh-CN" sz="2400" b="1" dirty="0">
                <a:solidFill>
                  <a:srgbClr val="00B050"/>
                </a:solidFill>
                <a:latin typeface="仿宋" panose="02010609060101010101" pitchFamily="49" charset="-122"/>
                <a:ea typeface="仿宋" panose="02010609060101010101" pitchFamily="49" charset="-122"/>
                <a:cs typeface="+mn-ea"/>
                <a:sym typeface="+mn-lt"/>
              </a:rPr>
              <a:t>    </a:t>
            </a:r>
            <a:r>
              <a:rPr lang="zh-CN" altLang="en-US" sz="2400" b="1" dirty="0">
                <a:solidFill>
                  <a:srgbClr val="00B050"/>
                </a:solidFill>
                <a:latin typeface="仿宋" panose="02010609060101010101" pitchFamily="49" charset="-122"/>
                <a:ea typeface="仿宋" panose="02010609060101010101" pitchFamily="49" charset="-122"/>
                <a:cs typeface="+mn-ea"/>
                <a:sym typeface="+mn-lt"/>
              </a:rPr>
              <a:t>现代的 </a:t>
            </a:r>
            <a:r>
              <a:rPr lang="en-US" altLang="zh-Hans" sz="2400" b="1" dirty="0">
                <a:solidFill>
                  <a:srgbClr val="00B050"/>
                </a:solidFill>
                <a:latin typeface="仿宋" panose="02010609060101010101" pitchFamily="49" charset="-122"/>
                <a:ea typeface="仿宋" panose="02010609060101010101" pitchFamily="49" charset="-122"/>
                <a:cs typeface="+mn-ea"/>
                <a:sym typeface="+mn-lt"/>
              </a:rPr>
              <a:t>CPU </a:t>
            </a:r>
            <a:r>
              <a:rPr lang="zh-CN" altLang="en-US" sz="2400" b="1" dirty="0">
                <a:solidFill>
                  <a:srgbClr val="00B050"/>
                </a:solidFill>
                <a:latin typeface="仿宋" panose="02010609060101010101" pitchFamily="49" charset="-122"/>
                <a:ea typeface="仿宋" panose="02010609060101010101" pitchFamily="49" charset="-122"/>
                <a:cs typeface="+mn-ea"/>
                <a:sym typeface="+mn-lt"/>
              </a:rPr>
              <a:t>提供了特殊的指令，可以自动更新共享数据，而且能够检测到其他线程的干扰，而 </a:t>
            </a:r>
            <a:r>
              <a:rPr lang="en-US" altLang="zh-Hans" sz="2400" b="1" dirty="0" err="1">
                <a:solidFill>
                  <a:srgbClr val="00B050"/>
                </a:solidFill>
                <a:latin typeface="仿宋" panose="02010609060101010101" pitchFamily="49" charset="-122"/>
                <a:ea typeface="仿宋" panose="02010609060101010101" pitchFamily="49" charset="-122"/>
                <a:cs typeface="+mn-ea"/>
                <a:sym typeface="+mn-lt"/>
              </a:rPr>
              <a:t>compareAndSet</a:t>
            </a:r>
            <a:r>
              <a:rPr lang="en-US" altLang="zh-Hans" sz="2400" b="1" dirty="0">
                <a:solidFill>
                  <a:srgbClr val="00B050"/>
                </a:solidFill>
                <a:latin typeface="仿宋" panose="02010609060101010101" pitchFamily="49" charset="-122"/>
                <a:ea typeface="仿宋" panose="02010609060101010101" pitchFamily="49" charset="-122"/>
                <a:cs typeface="+mn-ea"/>
                <a:sym typeface="+mn-lt"/>
              </a:rPr>
              <a:t>() </a:t>
            </a:r>
            <a:r>
              <a:rPr lang="zh-CN" altLang="en-US" sz="2400" b="1" dirty="0">
                <a:solidFill>
                  <a:srgbClr val="00B050"/>
                </a:solidFill>
                <a:latin typeface="仿宋" panose="02010609060101010101" pitchFamily="49" charset="-122"/>
                <a:ea typeface="仿宋" panose="02010609060101010101" pitchFamily="49" charset="-122"/>
                <a:cs typeface="+mn-ea"/>
                <a:sym typeface="+mn-lt"/>
              </a:rPr>
              <a:t>就用这些代替了锁定。</a:t>
            </a:r>
            <a:endParaRPr lang="en-US" altLang="zh-Hans" sz="2400" b="1" dirty="0">
              <a:solidFill>
                <a:srgbClr val="FF0000"/>
              </a:solidFill>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280157851"/>
      </p:ext>
    </p:extLst>
  </p:cSld>
  <p:clrMapOvr>
    <a:masterClrMapping/>
  </p:clrMapOvr>
  <p:transition spd="slow">
    <p:wip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CAS</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如何做到不用锁来更新</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
        <p:nvSpPr>
          <p:cNvPr id="8" name="TextBox 50">
            <a:extLst>
              <a:ext uri="{FF2B5EF4-FFF2-40B4-BE49-F238E27FC236}">
                <a16:creationId xmlns:a16="http://schemas.microsoft.com/office/drawing/2014/main" id="{63326DA1-78DF-824A-B8F1-C56BAAF8A2D9}"/>
              </a:ext>
            </a:extLst>
          </p:cNvPr>
          <p:cNvSpPr txBox="1"/>
          <p:nvPr/>
        </p:nvSpPr>
        <p:spPr>
          <a:xfrm>
            <a:off x="265176" y="1263020"/>
            <a:ext cx="11574524" cy="5047536"/>
          </a:xfrm>
          <a:prstGeom prst="rect">
            <a:avLst/>
          </a:prstGeom>
          <a:noFill/>
        </p:spPr>
        <p:txBody>
          <a:bodyPr wrap="square" rtlCol="0">
            <a:spAutoFit/>
          </a:bodyPr>
          <a:lstStyle/>
          <a:p>
            <a:r>
              <a:rPr lang="zh-CN" altLang="en-US" sz="1400" b="1" dirty="0">
                <a:solidFill>
                  <a:srgbClr val="FF0000"/>
                </a:solidFill>
                <a:latin typeface="仿宋" panose="02010609060101010101" pitchFamily="49" charset="-122"/>
                <a:ea typeface="仿宋" panose="02010609060101010101" pitchFamily="49" charset="-122"/>
                <a:cs typeface="+mn-ea"/>
                <a:sym typeface="+mn-lt"/>
              </a:rPr>
              <a:t>拿出 </a:t>
            </a:r>
            <a:r>
              <a:rPr lang="en-US" altLang="zh-Hans" sz="1400" b="1" dirty="0" err="1">
                <a:solidFill>
                  <a:srgbClr val="FF0000"/>
                </a:solidFill>
                <a:latin typeface="仿宋" panose="02010609060101010101" pitchFamily="49" charset="-122"/>
                <a:ea typeface="仿宋" panose="02010609060101010101" pitchFamily="49" charset="-122"/>
                <a:cs typeface="+mn-ea"/>
                <a:sym typeface="+mn-lt"/>
              </a:rPr>
              <a:t>AtomicInteger</a:t>
            </a:r>
            <a:r>
              <a:rPr lang="en-US" altLang="zh-Hans" sz="1400" b="1" dirty="0">
                <a:solidFill>
                  <a:srgbClr val="FF0000"/>
                </a:solidFill>
                <a:latin typeface="仿宋" panose="02010609060101010101" pitchFamily="49" charset="-122"/>
                <a:ea typeface="仿宋" panose="02010609060101010101" pitchFamily="49" charset="-122"/>
                <a:cs typeface="+mn-ea"/>
                <a:sym typeface="+mn-lt"/>
              </a:rPr>
              <a:t> </a:t>
            </a:r>
            <a:r>
              <a:rPr lang="zh-CN" altLang="en-US" sz="1400" b="1" dirty="0">
                <a:solidFill>
                  <a:srgbClr val="FF0000"/>
                </a:solidFill>
                <a:latin typeface="仿宋" panose="02010609060101010101" pitchFamily="49" charset="-122"/>
                <a:ea typeface="仿宋" panose="02010609060101010101" pitchFamily="49" charset="-122"/>
                <a:cs typeface="+mn-ea"/>
                <a:sym typeface="+mn-lt"/>
              </a:rPr>
              <a:t>来研究在没有锁的情况下是如何做到数据正确性的。</a:t>
            </a:r>
          </a:p>
          <a:p>
            <a:r>
              <a:rPr lang="en-US" altLang="zh-Hans" sz="1400" b="1" dirty="0">
                <a:latin typeface="仿宋" panose="02010609060101010101" pitchFamily="49" charset="-122"/>
                <a:ea typeface="仿宋" panose="02010609060101010101" pitchFamily="49" charset="-122"/>
                <a:cs typeface="+mn-ea"/>
                <a:sym typeface="+mn-lt"/>
              </a:rPr>
              <a:t>private volatile </a:t>
            </a:r>
            <a:r>
              <a:rPr lang="en-US" altLang="zh-Hans" sz="1400" b="1" dirty="0" err="1">
                <a:latin typeface="仿宋" panose="02010609060101010101" pitchFamily="49" charset="-122"/>
                <a:ea typeface="仿宋" panose="02010609060101010101" pitchFamily="49" charset="-122"/>
                <a:cs typeface="+mn-ea"/>
                <a:sym typeface="+mn-lt"/>
              </a:rPr>
              <a:t>int</a:t>
            </a:r>
            <a:r>
              <a:rPr lang="en-US" altLang="zh-Hans" sz="1400" b="1" dirty="0">
                <a:latin typeface="仿宋" panose="02010609060101010101" pitchFamily="49" charset="-122"/>
                <a:ea typeface="仿宋" panose="02010609060101010101" pitchFamily="49" charset="-122"/>
                <a:cs typeface="+mn-ea"/>
                <a:sym typeface="+mn-lt"/>
              </a:rPr>
              <a:t> value;</a:t>
            </a:r>
          </a:p>
          <a:p>
            <a:r>
              <a:rPr lang="zh-CN" altLang="en-US" sz="1400" b="1" dirty="0">
                <a:latin typeface="仿宋" panose="02010609060101010101" pitchFamily="49" charset="-122"/>
                <a:ea typeface="仿宋" panose="02010609060101010101" pitchFamily="49" charset="-122"/>
                <a:cs typeface="+mn-ea"/>
                <a:sym typeface="+mn-lt"/>
              </a:rPr>
              <a:t>在没有锁的机制下可能需要借助 </a:t>
            </a:r>
            <a:r>
              <a:rPr lang="en-US" altLang="zh-Hans" sz="1400" b="1" dirty="0">
                <a:latin typeface="仿宋" panose="02010609060101010101" pitchFamily="49" charset="-122"/>
                <a:ea typeface="仿宋" panose="02010609060101010101" pitchFamily="49" charset="-122"/>
                <a:cs typeface="+mn-ea"/>
                <a:sym typeface="+mn-lt"/>
              </a:rPr>
              <a:t>volatile </a:t>
            </a:r>
            <a:r>
              <a:rPr lang="zh-CN" altLang="en-US" sz="1400" b="1" dirty="0">
                <a:latin typeface="仿宋" panose="02010609060101010101" pitchFamily="49" charset="-122"/>
                <a:ea typeface="仿宋" panose="02010609060101010101" pitchFamily="49" charset="-122"/>
                <a:cs typeface="+mn-ea"/>
                <a:sym typeface="+mn-lt"/>
              </a:rPr>
              <a:t>原语，保证线程间的数据是可见的</a:t>
            </a:r>
            <a:r>
              <a:rPr lang="en-US" altLang="zh-CN" sz="1400" b="1" dirty="0">
                <a:latin typeface="仿宋" panose="02010609060101010101" pitchFamily="49" charset="-122"/>
                <a:ea typeface="仿宋" panose="02010609060101010101" pitchFamily="49" charset="-122"/>
                <a:cs typeface="+mn-ea"/>
                <a:sym typeface="+mn-lt"/>
              </a:rPr>
              <a:t>(</a:t>
            </a:r>
            <a:r>
              <a:rPr lang="zh-CN" altLang="en-US" sz="1400" b="1" dirty="0">
                <a:latin typeface="仿宋" panose="02010609060101010101" pitchFamily="49" charset="-122"/>
                <a:ea typeface="仿宋" panose="02010609060101010101" pitchFamily="49" charset="-122"/>
                <a:cs typeface="+mn-ea"/>
                <a:sym typeface="+mn-lt"/>
              </a:rPr>
              <a:t>共享的</a:t>
            </a:r>
            <a:r>
              <a:rPr lang="en-US" altLang="zh-CN" sz="1400" b="1" dirty="0">
                <a:latin typeface="仿宋" panose="02010609060101010101" pitchFamily="49" charset="-122"/>
                <a:ea typeface="仿宋" panose="02010609060101010101" pitchFamily="49" charset="-122"/>
                <a:cs typeface="+mn-ea"/>
                <a:sym typeface="+mn-lt"/>
              </a:rPr>
              <a:t>)</a:t>
            </a:r>
            <a:r>
              <a:rPr lang="zh-CN" altLang="en-US" sz="1400" b="1" dirty="0">
                <a:latin typeface="仿宋" panose="02010609060101010101" pitchFamily="49" charset="-122"/>
                <a:ea typeface="仿宋" panose="02010609060101010101" pitchFamily="49" charset="-122"/>
                <a:cs typeface="+mn-ea"/>
                <a:sym typeface="+mn-lt"/>
              </a:rPr>
              <a:t>。 这样才获取变量的值的时候才能直接读取。</a:t>
            </a:r>
          </a:p>
          <a:p>
            <a:r>
              <a:rPr lang="zh-CN" altLang="en-US" sz="1400" b="1" dirty="0">
                <a:latin typeface="仿宋" panose="02010609060101010101" pitchFamily="49" charset="-122"/>
                <a:ea typeface="仿宋" panose="02010609060101010101" pitchFamily="49" charset="-122"/>
                <a:cs typeface="+mn-ea"/>
                <a:sym typeface="+mn-lt"/>
              </a:rPr>
              <a:t> </a:t>
            </a:r>
            <a:endParaRPr lang="en-US" altLang="zh-CN" sz="1400" b="1" dirty="0">
              <a:latin typeface="仿宋" panose="02010609060101010101" pitchFamily="49" charset="-122"/>
              <a:ea typeface="仿宋" panose="02010609060101010101" pitchFamily="49" charset="-122"/>
              <a:cs typeface="+mn-ea"/>
              <a:sym typeface="+mn-lt"/>
            </a:endParaRPr>
          </a:p>
          <a:p>
            <a:endParaRPr lang="en-US" altLang="zh-CN" sz="1400" b="1" dirty="0">
              <a:latin typeface="仿宋" panose="02010609060101010101" pitchFamily="49" charset="-122"/>
              <a:ea typeface="仿宋" panose="02010609060101010101" pitchFamily="49" charset="-122"/>
              <a:cs typeface="+mn-ea"/>
              <a:sym typeface="+mn-lt"/>
            </a:endParaRPr>
          </a:p>
          <a:p>
            <a:endParaRPr lang="en-US" altLang="zh-CN" sz="1400" b="1" dirty="0">
              <a:latin typeface="仿宋" panose="02010609060101010101" pitchFamily="49" charset="-122"/>
              <a:ea typeface="仿宋" panose="02010609060101010101" pitchFamily="49" charset="-122"/>
              <a:cs typeface="+mn-ea"/>
              <a:sym typeface="+mn-lt"/>
            </a:endParaRPr>
          </a:p>
          <a:p>
            <a:endParaRPr lang="en-US" altLang="zh-CN" sz="1400" b="1" dirty="0">
              <a:latin typeface="仿宋" panose="02010609060101010101" pitchFamily="49" charset="-122"/>
              <a:ea typeface="仿宋" panose="02010609060101010101" pitchFamily="49" charset="-122"/>
              <a:cs typeface="+mn-ea"/>
              <a:sym typeface="+mn-lt"/>
            </a:endParaRPr>
          </a:p>
          <a:p>
            <a:endParaRPr lang="en-US" altLang="zh-CN" sz="1400" b="1" dirty="0">
              <a:latin typeface="仿宋" panose="02010609060101010101" pitchFamily="49" charset="-122"/>
              <a:ea typeface="仿宋" panose="02010609060101010101" pitchFamily="49" charset="-122"/>
              <a:cs typeface="+mn-ea"/>
              <a:sym typeface="+mn-lt"/>
            </a:endParaRPr>
          </a:p>
          <a:p>
            <a:endParaRPr lang="en-US" altLang="zh-CN" sz="1400" b="1" dirty="0">
              <a:latin typeface="仿宋" panose="02010609060101010101" pitchFamily="49" charset="-122"/>
              <a:ea typeface="仿宋" panose="02010609060101010101" pitchFamily="49" charset="-122"/>
              <a:cs typeface="+mn-ea"/>
              <a:sym typeface="+mn-lt"/>
            </a:endParaRPr>
          </a:p>
          <a:p>
            <a:endParaRPr lang="en-US" altLang="zh-CN" sz="1400" b="1" dirty="0">
              <a:latin typeface="仿宋" panose="02010609060101010101" pitchFamily="49" charset="-122"/>
              <a:ea typeface="仿宋" panose="02010609060101010101" pitchFamily="49" charset="-122"/>
              <a:cs typeface="+mn-ea"/>
              <a:sym typeface="+mn-lt"/>
            </a:endParaRPr>
          </a:p>
          <a:p>
            <a:endParaRPr lang="en-US" altLang="zh-CN" sz="1400" b="1" dirty="0">
              <a:latin typeface="仿宋" panose="02010609060101010101" pitchFamily="49" charset="-122"/>
              <a:ea typeface="仿宋" panose="02010609060101010101" pitchFamily="49" charset="-122"/>
              <a:cs typeface="+mn-ea"/>
              <a:sym typeface="+mn-lt"/>
            </a:endParaRPr>
          </a:p>
          <a:p>
            <a:endParaRPr lang="en-US" altLang="zh-CN" sz="1400" b="1" dirty="0">
              <a:latin typeface="仿宋" panose="02010609060101010101" pitchFamily="49" charset="-122"/>
              <a:ea typeface="仿宋" panose="02010609060101010101" pitchFamily="49" charset="-122"/>
              <a:cs typeface="+mn-ea"/>
              <a:sym typeface="+mn-lt"/>
            </a:endParaRPr>
          </a:p>
          <a:p>
            <a:endParaRPr lang="en-US" altLang="zh-CN" sz="1400" b="1" dirty="0">
              <a:latin typeface="仿宋" panose="02010609060101010101" pitchFamily="49" charset="-122"/>
              <a:ea typeface="仿宋" panose="02010609060101010101" pitchFamily="49" charset="-122"/>
              <a:cs typeface="+mn-ea"/>
              <a:sym typeface="+mn-lt"/>
            </a:endParaRPr>
          </a:p>
          <a:p>
            <a:endParaRPr lang="en-US" altLang="zh-CN" sz="1400" b="1" dirty="0">
              <a:latin typeface="仿宋" panose="02010609060101010101" pitchFamily="49" charset="-122"/>
              <a:ea typeface="仿宋" panose="02010609060101010101" pitchFamily="49" charset="-122"/>
              <a:cs typeface="+mn-ea"/>
              <a:sym typeface="+mn-lt"/>
            </a:endParaRPr>
          </a:p>
          <a:p>
            <a:endParaRPr lang="en-US" altLang="zh-CN" sz="1400" b="1" dirty="0">
              <a:latin typeface="仿宋" panose="02010609060101010101" pitchFamily="49" charset="-122"/>
              <a:ea typeface="仿宋" panose="02010609060101010101" pitchFamily="49" charset="-122"/>
              <a:cs typeface="+mn-ea"/>
              <a:sym typeface="+mn-lt"/>
            </a:endParaRPr>
          </a:p>
          <a:p>
            <a:endParaRPr lang="en-US" altLang="zh-CN" sz="1400" b="1" dirty="0">
              <a:latin typeface="仿宋" panose="02010609060101010101" pitchFamily="49" charset="-122"/>
              <a:ea typeface="仿宋" panose="02010609060101010101" pitchFamily="49" charset="-122"/>
              <a:cs typeface="+mn-ea"/>
              <a:sym typeface="+mn-lt"/>
            </a:endParaRPr>
          </a:p>
          <a:p>
            <a:r>
              <a:rPr lang="zh-CN" altLang="en-US" sz="1400" b="1" dirty="0">
                <a:latin typeface="仿宋" panose="02010609060101010101" pitchFamily="49" charset="-122"/>
                <a:ea typeface="仿宋" panose="02010609060101010101" pitchFamily="49" charset="-122"/>
                <a:cs typeface="+mn-ea"/>
                <a:sym typeface="+mn-lt"/>
              </a:rPr>
              <a:t>在这里采用了 </a:t>
            </a:r>
            <a:r>
              <a:rPr lang="en-US" altLang="zh-Hans" sz="1400" b="1" dirty="0">
                <a:latin typeface="仿宋" panose="02010609060101010101" pitchFamily="49" charset="-122"/>
                <a:ea typeface="仿宋" panose="02010609060101010101" pitchFamily="49" charset="-122"/>
                <a:cs typeface="+mn-ea"/>
                <a:sym typeface="+mn-lt"/>
              </a:rPr>
              <a:t>CAS </a:t>
            </a:r>
            <a:r>
              <a:rPr lang="zh-CN" altLang="en-US" sz="1400" b="1" dirty="0">
                <a:latin typeface="仿宋" panose="02010609060101010101" pitchFamily="49" charset="-122"/>
                <a:ea typeface="仿宋" panose="02010609060101010101" pitchFamily="49" charset="-122"/>
                <a:cs typeface="+mn-ea"/>
                <a:sym typeface="+mn-lt"/>
              </a:rPr>
              <a:t>操作，每次从内存中读取数据然后将此数据和</a:t>
            </a:r>
            <a:r>
              <a:rPr lang="en-US" altLang="zh-CN" sz="1400" b="1" dirty="0">
                <a:latin typeface="仿宋" panose="02010609060101010101" pitchFamily="49" charset="-122"/>
                <a:ea typeface="仿宋" panose="02010609060101010101" pitchFamily="49" charset="-122"/>
                <a:cs typeface="+mn-ea"/>
                <a:sym typeface="+mn-lt"/>
              </a:rPr>
              <a:t>+1 </a:t>
            </a:r>
            <a:r>
              <a:rPr lang="zh-CN" altLang="en-US" sz="1400" b="1" dirty="0">
                <a:latin typeface="仿宋" panose="02010609060101010101" pitchFamily="49" charset="-122"/>
                <a:ea typeface="仿宋" panose="02010609060101010101" pitchFamily="49" charset="-122"/>
                <a:cs typeface="+mn-ea"/>
                <a:sym typeface="+mn-lt"/>
              </a:rPr>
              <a:t>后的结果进行 </a:t>
            </a:r>
            <a:r>
              <a:rPr lang="en-US" altLang="zh-Hans" sz="1400" b="1" dirty="0">
                <a:latin typeface="仿宋" panose="02010609060101010101" pitchFamily="49" charset="-122"/>
                <a:ea typeface="仿宋" panose="02010609060101010101" pitchFamily="49" charset="-122"/>
                <a:cs typeface="+mn-ea"/>
                <a:sym typeface="+mn-lt"/>
              </a:rPr>
              <a:t>CAS </a:t>
            </a:r>
            <a:r>
              <a:rPr lang="zh-CN" altLang="en-US" sz="1400" b="1" dirty="0">
                <a:latin typeface="仿宋" panose="02010609060101010101" pitchFamily="49" charset="-122"/>
                <a:ea typeface="仿宋" panose="02010609060101010101" pitchFamily="49" charset="-122"/>
                <a:cs typeface="+mn-ea"/>
                <a:sym typeface="+mn-lt"/>
              </a:rPr>
              <a:t>操作，如果成功就返回结果，否则重试直到成功为止。 而 </a:t>
            </a:r>
            <a:r>
              <a:rPr lang="en-US" altLang="zh-Hans" sz="1400" b="1" dirty="0" err="1">
                <a:latin typeface="仿宋" panose="02010609060101010101" pitchFamily="49" charset="-122"/>
                <a:ea typeface="仿宋" panose="02010609060101010101" pitchFamily="49" charset="-122"/>
                <a:cs typeface="+mn-ea"/>
                <a:sym typeface="+mn-lt"/>
              </a:rPr>
              <a:t>compareAndSet</a:t>
            </a:r>
            <a:r>
              <a:rPr lang="en-US" altLang="zh-Hans" sz="1400" b="1" dirty="0">
                <a:latin typeface="仿宋" panose="02010609060101010101" pitchFamily="49" charset="-122"/>
                <a:ea typeface="仿宋" panose="02010609060101010101" pitchFamily="49" charset="-122"/>
                <a:cs typeface="+mn-ea"/>
                <a:sym typeface="+mn-lt"/>
              </a:rPr>
              <a:t> </a:t>
            </a:r>
            <a:r>
              <a:rPr lang="zh-CN" altLang="en-US" sz="1400" b="1" dirty="0">
                <a:latin typeface="仿宋" panose="02010609060101010101" pitchFamily="49" charset="-122"/>
                <a:ea typeface="仿宋" panose="02010609060101010101" pitchFamily="49" charset="-122"/>
                <a:cs typeface="+mn-ea"/>
                <a:sym typeface="+mn-lt"/>
              </a:rPr>
              <a:t>利用 </a:t>
            </a:r>
            <a:r>
              <a:rPr lang="en-US" altLang="zh-Hans" sz="1400" b="1" dirty="0">
                <a:latin typeface="仿宋" panose="02010609060101010101" pitchFamily="49" charset="-122"/>
                <a:ea typeface="仿宋" panose="02010609060101010101" pitchFamily="49" charset="-122"/>
                <a:cs typeface="+mn-ea"/>
                <a:sym typeface="+mn-lt"/>
              </a:rPr>
              <a:t>JNI </a:t>
            </a:r>
            <a:r>
              <a:rPr lang="zh-CN" altLang="en-US" sz="1400" b="1" dirty="0">
                <a:latin typeface="仿宋" panose="02010609060101010101" pitchFamily="49" charset="-122"/>
                <a:ea typeface="仿宋" panose="02010609060101010101" pitchFamily="49" charset="-122"/>
                <a:cs typeface="+mn-ea"/>
                <a:sym typeface="+mn-lt"/>
              </a:rPr>
              <a:t>来完成 </a:t>
            </a:r>
            <a:r>
              <a:rPr lang="en-US" altLang="zh-Hans" sz="1400" b="1" dirty="0">
                <a:latin typeface="仿宋" panose="02010609060101010101" pitchFamily="49" charset="-122"/>
                <a:ea typeface="仿宋" panose="02010609060101010101" pitchFamily="49" charset="-122"/>
                <a:cs typeface="+mn-ea"/>
                <a:sym typeface="+mn-lt"/>
              </a:rPr>
              <a:t>CPU </a:t>
            </a:r>
            <a:r>
              <a:rPr lang="zh-CN" altLang="en-US" sz="1400" b="1" dirty="0">
                <a:latin typeface="仿宋" panose="02010609060101010101" pitchFamily="49" charset="-122"/>
                <a:ea typeface="仿宋" panose="02010609060101010101" pitchFamily="49" charset="-122"/>
                <a:cs typeface="+mn-ea"/>
                <a:sym typeface="+mn-lt"/>
              </a:rPr>
              <a:t>指令的操作。</a:t>
            </a:r>
          </a:p>
          <a:p>
            <a:r>
              <a:rPr lang="en-US" altLang="zh-Hans" sz="1400" b="1" dirty="0">
                <a:latin typeface="仿宋" panose="02010609060101010101" pitchFamily="49" charset="-122"/>
                <a:ea typeface="仿宋" panose="02010609060101010101" pitchFamily="49" charset="-122"/>
                <a:cs typeface="+mn-ea"/>
                <a:sym typeface="+mn-lt"/>
              </a:rPr>
              <a:t>public final </a:t>
            </a:r>
            <a:r>
              <a:rPr lang="en-US" altLang="zh-Hans" sz="1400" b="1" dirty="0" err="1">
                <a:latin typeface="仿宋" panose="02010609060101010101" pitchFamily="49" charset="-122"/>
                <a:ea typeface="仿宋" panose="02010609060101010101" pitchFamily="49" charset="-122"/>
                <a:cs typeface="+mn-ea"/>
                <a:sym typeface="+mn-lt"/>
              </a:rPr>
              <a:t>boolean</a:t>
            </a:r>
            <a:r>
              <a:rPr lang="en-US" altLang="zh-Hans" sz="1400" b="1" dirty="0">
                <a:latin typeface="仿宋" panose="02010609060101010101" pitchFamily="49" charset="-122"/>
                <a:ea typeface="仿宋" panose="02010609060101010101" pitchFamily="49" charset="-122"/>
                <a:cs typeface="+mn-ea"/>
                <a:sym typeface="+mn-lt"/>
              </a:rPr>
              <a:t> </a:t>
            </a:r>
            <a:r>
              <a:rPr lang="en-US" altLang="zh-Hans" sz="1400" b="1" dirty="0" err="1">
                <a:latin typeface="仿宋" panose="02010609060101010101" pitchFamily="49" charset="-122"/>
                <a:ea typeface="仿宋" panose="02010609060101010101" pitchFamily="49" charset="-122"/>
                <a:cs typeface="+mn-ea"/>
                <a:sym typeface="+mn-lt"/>
              </a:rPr>
              <a:t>compareAndSet</a:t>
            </a:r>
            <a:r>
              <a:rPr lang="en-US" altLang="zh-Hans" sz="1400" b="1" dirty="0">
                <a:latin typeface="仿宋" panose="02010609060101010101" pitchFamily="49" charset="-122"/>
                <a:ea typeface="仿宋" panose="02010609060101010101" pitchFamily="49" charset="-122"/>
                <a:cs typeface="+mn-ea"/>
                <a:sym typeface="+mn-lt"/>
              </a:rPr>
              <a:t>(</a:t>
            </a:r>
            <a:r>
              <a:rPr lang="en-US" altLang="zh-Hans" sz="1400" b="1" dirty="0" err="1">
                <a:latin typeface="仿宋" panose="02010609060101010101" pitchFamily="49" charset="-122"/>
                <a:ea typeface="仿宋" panose="02010609060101010101" pitchFamily="49" charset="-122"/>
                <a:cs typeface="+mn-ea"/>
                <a:sym typeface="+mn-lt"/>
              </a:rPr>
              <a:t>int</a:t>
            </a:r>
            <a:r>
              <a:rPr lang="en-US" altLang="zh-Hans" sz="1400" b="1" dirty="0">
                <a:latin typeface="仿宋" panose="02010609060101010101" pitchFamily="49" charset="-122"/>
                <a:ea typeface="仿宋" panose="02010609060101010101" pitchFamily="49" charset="-122"/>
                <a:cs typeface="+mn-ea"/>
                <a:sym typeface="+mn-lt"/>
              </a:rPr>
              <a:t> expect, </a:t>
            </a:r>
            <a:r>
              <a:rPr lang="en-US" altLang="zh-Hans" sz="1400" b="1" dirty="0" err="1">
                <a:latin typeface="仿宋" panose="02010609060101010101" pitchFamily="49" charset="-122"/>
                <a:ea typeface="仿宋" panose="02010609060101010101" pitchFamily="49" charset="-122"/>
                <a:cs typeface="+mn-ea"/>
                <a:sym typeface="+mn-lt"/>
              </a:rPr>
              <a:t>int</a:t>
            </a:r>
            <a:r>
              <a:rPr lang="en-US" altLang="zh-Hans" sz="1400" b="1" dirty="0">
                <a:latin typeface="仿宋" panose="02010609060101010101" pitchFamily="49" charset="-122"/>
                <a:ea typeface="仿宋" panose="02010609060101010101" pitchFamily="49" charset="-122"/>
                <a:cs typeface="+mn-ea"/>
                <a:sym typeface="+mn-lt"/>
              </a:rPr>
              <a:t> update) {</a:t>
            </a:r>
          </a:p>
          <a:p>
            <a:r>
              <a:rPr lang="en-US" altLang="zh-Hans" sz="1400" b="1" dirty="0">
                <a:latin typeface="仿宋" panose="02010609060101010101" pitchFamily="49" charset="-122"/>
                <a:ea typeface="仿宋" panose="02010609060101010101" pitchFamily="49" charset="-122"/>
                <a:cs typeface="+mn-ea"/>
                <a:sym typeface="+mn-lt"/>
              </a:rPr>
              <a:t>return </a:t>
            </a:r>
            <a:r>
              <a:rPr lang="en-US" altLang="zh-Hans" sz="1400" b="1" dirty="0" err="1">
                <a:latin typeface="仿宋" panose="02010609060101010101" pitchFamily="49" charset="-122"/>
                <a:ea typeface="仿宋" panose="02010609060101010101" pitchFamily="49" charset="-122"/>
                <a:cs typeface="+mn-ea"/>
                <a:sym typeface="+mn-lt"/>
              </a:rPr>
              <a:t>unsafe.compareAndSwapInt</a:t>
            </a:r>
            <a:r>
              <a:rPr lang="en-US" altLang="zh-Hans" sz="1400" b="1" dirty="0">
                <a:latin typeface="仿宋" panose="02010609060101010101" pitchFamily="49" charset="-122"/>
                <a:ea typeface="仿宋" panose="02010609060101010101" pitchFamily="49" charset="-122"/>
                <a:cs typeface="+mn-ea"/>
                <a:sym typeface="+mn-lt"/>
              </a:rPr>
              <a:t>(this, </a:t>
            </a:r>
            <a:r>
              <a:rPr lang="en-US" altLang="zh-Hans" sz="1400" b="1" dirty="0" err="1">
                <a:latin typeface="仿宋" panose="02010609060101010101" pitchFamily="49" charset="-122"/>
                <a:ea typeface="仿宋" panose="02010609060101010101" pitchFamily="49" charset="-122"/>
                <a:cs typeface="+mn-ea"/>
                <a:sym typeface="+mn-lt"/>
              </a:rPr>
              <a:t>valueOffset</a:t>
            </a:r>
            <a:r>
              <a:rPr lang="en-US" altLang="zh-Hans" sz="1400" b="1" dirty="0">
                <a:latin typeface="仿宋" panose="02010609060101010101" pitchFamily="49" charset="-122"/>
                <a:ea typeface="仿宋" panose="02010609060101010101" pitchFamily="49" charset="-122"/>
                <a:cs typeface="+mn-ea"/>
                <a:sym typeface="+mn-lt"/>
              </a:rPr>
              <a:t>, expect, update);</a:t>
            </a:r>
          </a:p>
          <a:p>
            <a:r>
              <a:rPr lang="en-US" altLang="zh-Hans" sz="1400" b="1" dirty="0">
                <a:latin typeface="仿宋" panose="02010609060101010101" pitchFamily="49" charset="-122"/>
                <a:ea typeface="仿宋" panose="02010609060101010101" pitchFamily="49" charset="-122"/>
                <a:cs typeface="+mn-ea"/>
                <a:sym typeface="+mn-lt"/>
              </a:rPr>
              <a:t>}</a:t>
            </a:r>
          </a:p>
          <a:p>
            <a:r>
              <a:rPr lang="zh-CN" altLang="en-US" sz="1400" b="1" dirty="0">
                <a:latin typeface="仿宋" panose="02010609060101010101" pitchFamily="49" charset="-122"/>
                <a:ea typeface="仿宋" panose="02010609060101010101" pitchFamily="49" charset="-122"/>
                <a:cs typeface="+mn-ea"/>
                <a:sym typeface="+mn-lt"/>
              </a:rPr>
              <a:t>整体的过程就是这样子的，利用 </a:t>
            </a:r>
            <a:r>
              <a:rPr lang="en-US" altLang="zh-Hans" sz="1400" b="1" dirty="0">
                <a:latin typeface="仿宋" panose="02010609060101010101" pitchFamily="49" charset="-122"/>
                <a:ea typeface="仿宋" panose="02010609060101010101" pitchFamily="49" charset="-122"/>
                <a:cs typeface="+mn-ea"/>
                <a:sym typeface="+mn-lt"/>
              </a:rPr>
              <a:t>CPU </a:t>
            </a:r>
            <a:r>
              <a:rPr lang="zh-CN" altLang="en-US" sz="1400" b="1" dirty="0">
                <a:latin typeface="仿宋" panose="02010609060101010101" pitchFamily="49" charset="-122"/>
                <a:ea typeface="仿宋" panose="02010609060101010101" pitchFamily="49" charset="-122"/>
                <a:cs typeface="+mn-ea"/>
                <a:sym typeface="+mn-lt"/>
              </a:rPr>
              <a:t>的 </a:t>
            </a:r>
            <a:r>
              <a:rPr lang="en-US" altLang="zh-Hans" sz="1400" b="1" dirty="0">
                <a:latin typeface="仿宋" panose="02010609060101010101" pitchFamily="49" charset="-122"/>
                <a:ea typeface="仿宋" panose="02010609060101010101" pitchFamily="49" charset="-122"/>
                <a:cs typeface="+mn-ea"/>
                <a:sym typeface="+mn-lt"/>
              </a:rPr>
              <a:t>CAS </a:t>
            </a:r>
            <a:r>
              <a:rPr lang="zh-CN" altLang="en-US" sz="1400" b="1" dirty="0">
                <a:latin typeface="仿宋" panose="02010609060101010101" pitchFamily="49" charset="-122"/>
                <a:ea typeface="仿宋" panose="02010609060101010101" pitchFamily="49" charset="-122"/>
                <a:cs typeface="+mn-ea"/>
                <a:sym typeface="+mn-lt"/>
              </a:rPr>
              <a:t>指令，同时借助 </a:t>
            </a:r>
            <a:r>
              <a:rPr lang="en-US" altLang="zh-Hans" sz="1400" b="1" dirty="0">
                <a:latin typeface="仿宋" panose="02010609060101010101" pitchFamily="49" charset="-122"/>
                <a:ea typeface="仿宋" panose="02010609060101010101" pitchFamily="49" charset="-122"/>
                <a:cs typeface="+mn-ea"/>
                <a:sym typeface="+mn-lt"/>
              </a:rPr>
              <a:t>JNI </a:t>
            </a:r>
            <a:r>
              <a:rPr lang="zh-CN" altLang="en-US" sz="1400" b="1" dirty="0">
                <a:latin typeface="仿宋" panose="02010609060101010101" pitchFamily="49" charset="-122"/>
                <a:ea typeface="仿宋" panose="02010609060101010101" pitchFamily="49" charset="-122"/>
                <a:cs typeface="+mn-ea"/>
                <a:sym typeface="+mn-lt"/>
              </a:rPr>
              <a:t>来完成 </a:t>
            </a:r>
            <a:r>
              <a:rPr lang="en-US" altLang="zh-Hans" sz="1400" b="1" dirty="0">
                <a:latin typeface="仿宋" panose="02010609060101010101" pitchFamily="49" charset="-122"/>
                <a:ea typeface="仿宋" panose="02010609060101010101" pitchFamily="49" charset="-122"/>
                <a:cs typeface="+mn-ea"/>
                <a:sym typeface="+mn-lt"/>
              </a:rPr>
              <a:t>Java </a:t>
            </a:r>
            <a:r>
              <a:rPr lang="zh-CN" altLang="en-US" sz="1400" b="1" dirty="0">
                <a:latin typeface="仿宋" panose="02010609060101010101" pitchFamily="49" charset="-122"/>
                <a:ea typeface="仿宋" panose="02010609060101010101" pitchFamily="49" charset="-122"/>
                <a:cs typeface="+mn-ea"/>
                <a:sym typeface="+mn-lt"/>
              </a:rPr>
              <a:t>的非阻塞算法。其它原子操作都是利用类似的特性完成的。</a:t>
            </a:r>
          </a:p>
          <a:p>
            <a:r>
              <a:rPr lang="zh-CN" altLang="en-US" sz="1400" b="1" dirty="0">
                <a:latin typeface="仿宋" panose="02010609060101010101" pitchFamily="49" charset="-122"/>
                <a:ea typeface="仿宋" panose="02010609060101010101" pitchFamily="49" charset="-122"/>
                <a:cs typeface="+mn-ea"/>
                <a:sym typeface="+mn-lt"/>
              </a:rPr>
              <a:t>而整个 </a:t>
            </a:r>
            <a:r>
              <a:rPr lang="en-US" altLang="zh-Hans" sz="1400" b="1" dirty="0">
                <a:latin typeface="仿宋" panose="02010609060101010101" pitchFamily="49" charset="-122"/>
                <a:ea typeface="仿宋" panose="02010609060101010101" pitchFamily="49" charset="-122"/>
                <a:cs typeface="+mn-ea"/>
                <a:sym typeface="+mn-lt"/>
              </a:rPr>
              <a:t>J.U.C </a:t>
            </a:r>
            <a:r>
              <a:rPr lang="zh-CN" altLang="en-US" sz="1400" b="1" dirty="0">
                <a:latin typeface="仿宋" panose="02010609060101010101" pitchFamily="49" charset="-122"/>
                <a:ea typeface="仿宋" panose="02010609060101010101" pitchFamily="49" charset="-122"/>
                <a:cs typeface="+mn-ea"/>
                <a:sym typeface="+mn-lt"/>
              </a:rPr>
              <a:t>都是建立在 </a:t>
            </a:r>
            <a:r>
              <a:rPr lang="en-US" altLang="zh-Hans" sz="1400" b="1" dirty="0">
                <a:latin typeface="仿宋" panose="02010609060101010101" pitchFamily="49" charset="-122"/>
                <a:ea typeface="仿宋" panose="02010609060101010101" pitchFamily="49" charset="-122"/>
                <a:cs typeface="+mn-ea"/>
                <a:sym typeface="+mn-lt"/>
              </a:rPr>
              <a:t>CAS </a:t>
            </a:r>
            <a:r>
              <a:rPr lang="zh-CN" altLang="en-US" sz="1400" b="1" dirty="0">
                <a:latin typeface="仿宋" panose="02010609060101010101" pitchFamily="49" charset="-122"/>
                <a:ea typeface="仿宋" panose="02010609060101010101" pitchFamily="49" charset="-122"/>
                <a:cs typeface="+mn-ea"/>
                <a:sym typeface="+mn-lt"/>
              </a:rPr>
              <a:t>之上的，因此对于 </a:t>
            </a:r>
            <a:r>
              <a:rPr lang="en-US" altLang="zh-Hans" sz="1400" b="1" dirty="0">
                <a:latin typeface="仿宋" panose="02010609060101010101" pitchFamily="49" charset="-122"/>
                <a:ea typeface="仿宋" panose="02010609060101010101" pitchFamily="49" charset="-122"/>
                <a:cs typeface="+mn-ea"/>
                <a:sym typeface="+mn-lt"/>
              </a:rPr>
              <a:t>synchronized </a:t>
            </a:r>
            <a:r>
              <a:rPr lang="zh-CN" altLang="en-US" sz="1400" b="1" dirty="0">
                <a:latin typeface="仿宋" panose="02010609060101010101" pitchFamily="49" charset="-122"/>
                <a:ea typeface="仿宋" panose="02010609060101010101" pitchFamily="49" charset="-122"/>
                <a:cs typeface="+mn-ea"/>
                <a:sym typeface="+mn-lt"/>
              </a:rPr>
              <a:t>阻塞算法，</a:t>
            </a:r>
            <a:r>
              <a:rPr lang="en-US" altLang="zh-Hans" sz="1400" b="1" dirty="0">
                <a:latin typeface="仿宋" panose="02010609060101010101" pitchFamily="49" charset="-122"/>
                <a:ea typeface="仿宋" panose="02010609060101010101" pitchFamily="49" charset="-122"/>
                <a:cs typeface="+mn-ea"/>
                <a:sym typeface="+mn-lt"/>
              </a:rPr>
              <a:t>J.U.C </a:t>
            </a:r>
            <a:r>
              <a:rPr lang="zh-CN" altLang="en-US" sz="1400" b="1" dirty="0">
                <a:latin typeface="仿宋" panose="02010609060101010101" pitchFamily="49" charset="-122"/>
                <a:ea typeface="仿宋" panose="02010609060101010101" pitchFamily="49" charset="-122"/>
                <a:cs typeface="+mn-ea"/>
                <a:sym typeface="+mn-lt"/>
              </a:rPr>
              <a:t>在性能上有了很大的提升。</a:t>
            </a:r>
            <a:endParaRPr lang="en-US" altLang="zh-Hans" sz="1400" b="1" dirty="0">
              <a:latin typeface="仿宋" panose="02010609060101010101" pitchFamily="49" charset="-122"/>
              <a:ea typeface="仿宋" panose="02010609060101010101" pitchFamily="49" charset="-122"/>
              <a:cs typeface="+mn-ea"/>
              <a:sym typeface="+mn-lt"/>
            </a:endParaRPr>
          </a:p>
        </p:txBody>
      </p:sp>
      <p:pic>
        <p:nvPicPr>
          <p:cNvPr id="2" name="图片 1">
            <a:extLst>
              <a:ext uri="{FF2B5EF4-FFF2-40B4-BE49-F238E27FC236}">
                <a16:creationId xmlns:a16="http://schemas.microsoft.com/office/drawing/2014/main" id="{BBCC2E33-EEDD-474C-A7C4-07CA61F72FC6}"/>
              </a:ext>
            </a:extLst>
          </p:cNvPr>
          <p:cNvPicPr>
            <a:picLocks noChangeAspect="1"/>
          </p:cNvPicPr>
          <p:nvPr/>
        </p:nvPicPr>
        <p:blipFill>
          <a:blip r:embed="rId3"/>
          <a:stretch>
            <a:fillRect/>
          </a:stretch>
        </p:blipFill>
        <p:spPr>
          <a:xfrm>
            <a:off x="265176" y="2111143"/>
            <a:ext cx="3971224" cy="953639"/>
          </a:xfrm>
          <a:prstGeom prst="rect">
            <a:avLst/>
          </a:prstGeom>
        </p:spPr>
      </p:pic>
      <p:pic>
        <p:nvPicPr>
          <p:cNvPr id="3" name="图片 2">
            <a:extLst>
              <a:ext uri="{FF2B5EF4-FFF2-40B4-BE49-F238E27FC236}">
                <a16:creationId xmlns:a16="http://schemas.microsoft.com/office/drawing/2014/main" id="{7AA2470B-C9ED-404B-B699-FE7199CEBF8B}"/>
              </a:ext>
            </a:extLst>
          </p:cNvPr>
          <p:cNvPicPr>
            <a:picLocks noChangeAspect="1"/>
          </p:cNvPicPr>
          <p:nvPr/>
        </p:nvPicPr>
        <p:blipFill>
          <a:blip r:embed="rId4"/>
          <a:stretch>
            <a:fillRect/>
          </a:stretch>
        </p:blipFill>
        <p:spPr>
          <a:xfrm>
            <a:off x="265176" y="3222221"/>
            <a:ext cx="6297205" cy="1362828"/>
          </a:xfrm>
          <a:prstGeom prst="rect">
            <a:avLst/>
          </a:prstGeom>
        </p:spPr>
      </p:pic>
    </p:spTree>
    <p:extLst>
      <p:ext uri="{BB962C8B-B14F-4D97-AF65-F5344CB8AC3E}">
        <p14:creationId xmlns:p14="http://schemas.microsoft.com/office/powerpoint/2010/main" val="2254578789"/>
      </p:ext>
    </p:extLst>
  </p:cSld>
  <p:clrMapOvr>
    <a:masterClrMapping/>
  </p:clrMapOvr>
  <p:transition spd="slow">
    <p:wip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CAS</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面临的问题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a:solidFill>
                  <a:srgbClr val="FF0000"/>
                </a:solidFill>
                <a:latin typeface="仿宋" panose="02010609060101010101" pitchFamily="49" charset="-122"/>
                <a:ea typeface="仿宋" panose="02010609060101010101" pitchFamily="49" charset="-122"/>
                <a:cs typeface="+mn-ea"/>
                <a:sym typeface="+mn-lt"/>
              </a:rPr>
              <a:t>ABA</a:t>
            </a:r>
            <a:endParaRPr lang="en-US" sz="2800" b="1" dirty="0">
              <a:solidFill>
                <a:srgbClr val="FF000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
        <p:nvSpPr>
          <p:cNvPr id="9" name="TextBox 50">
            <a:extLst>
              <a:ext uri="{FF2B5EF4-FFF2-40B4-BE49-F238E27FC236}">
                <a16:creationId xmlns:a16="http://schemas.microsoft.com/office/drawing/2014/main" id="{B62535FB-6837-464B-B566-4AC17F91F741}"/>
              </a:ext>
            </a:extLst>
          </p:cNvPr>
          <p:cNvSpPr txBox="1"/>
          <p:nvPr/>
        </p:nvSpPr>
        <p:spPr>
          <a:xfrm>
            <a:off x="265176" y="1269186"/>
            <a:ext cx="11574524" cy="4893647"/>
          </a:xfrm>
          <a:prstGeom prst="rect">
            <a:avLst/>
          </a:prstGeom>
          <a:noFill/>
        </p:spPr>
        <p:txBody>
          <a:bodyPr wrap="square" rtlCol="0">
            <a:spAutoFit/>
          </a:bodyPr>
          <a:lstStyle/>
          <a:p>
            <a:r>
              <a:rPr lang="zh-Hans" altLang="en-US" sz="2400" b="1" dirty="0">
                <a:latin typeface="仿宋" panose="02010609060101010101" pitchFamily="49" charset="-122"/>
                <a:ea typeface="仿宋" panose="02010609060101010101" pitchFamily="49" charset="-122"/>
                <a:cs typeface="+mn-ea"/>
                <a:sym typeface="+mn-lt"/>
              </a:rPr>
              <a:t>    </a:t>
            </a:r>
            <a:r>
              <a:rPr lang="en-US" altLang="zh-CN" sz="2400" b="1" dirty="0">
                <a:latin typeface="仿宋" panose="02010609060101010101" pitchFamily="49" charset="-122"/>
                <a:ea typeface="仿宋" panose="02010609060101010101" pitchFamily="49" charset="-122"/>
                <a:cs typeface="+mn-ea"/>
                <a:sym typeface="+mn-lt"/>
              </a:rPr>
              <a:t>CAS </a:t>
            </a:r>
            <a:r>
              <a:rPr lang="zh-CN" altLang="en-US" sz="2400" b="1" dirty="0">
                <a:latin typeface="仿宋" panose="02010609060101010101" pitchFamily="49" charset="-122"/>
                <a:ea typeface="仿宋" panose="02010609060101010101" pitchFamily="49" charset="-122"/>
                <a:cs typeface="+mn-ea"/>
                <a:sym typeface="+mn-lt"/>
              </a:rPr>
              <a:t>算法实现一个重要前提需要取出内存中某时刻的数据，而在下时刻比较并替换，那么在这个时间差类会导致数据的变化。</a:t>
            </a:r>
          </a:p>
          <a:p>
            <a:r>
              <a:rPr lang="zh-Hans" altLang="en-US" sz="2400" b="1" dirty="0">
                <a:latin typeface="仿宋" panose="02010609060101010101" pitchFamily="49" charset="-122"/>
                <a:ea typeface="仿宋" panose="02010609060101010101" pitchFamily="49" charset="-122"/>
                <a:cs typeface="+mn-ea"/>
                <a:sym typeface="+mn-lt"/>
              </a:rPr>
              <a:t>    </a:t>
            </a:r>
            <a:r>
              <a:rPr lang="zh-CN" altLang="en-US" sz="2400" b="1" dirty="0">
                <a:latin typeface="仿宋" panose="02010609060101010101" pitchFamily="49" charset="-122"/>
                <a:ea typeface="仿宋" panose="02010609060101010101" pitchFamily="49" charset="-122"/>
                <a:cs typeface="+mn-ea"/>
                <a:sym typeface="+mn-lt"/>
              </a:rPr>
              <a:t>比如说一个线程 </a:t>
            </a:r>
            <a:r>
              <a:rPr lang="en-US" altLang="zh-CN" sz="2400" b="1" dirty="0">
                <a:latin typeface="仿宋" panose="02010609060101010101" pitchFamily="49" charset="-122"/>
                <a:ea typeface="仿宋" panose="02010609060101010101" pitchFamily="49" charset="-122"/>
                <a:cs typeface="+mn-ea"/>
                <a:sym typeface="+mn-lt"/>
              </a:rPr>
              <a:t>one </a:t>
            </a:r>
            <a:r>
              <a:rPr lang="zh-CN" altLang="en-US" sz="2400" b="1" dirty="0">
                <a:latin typeface="仿宋" panose="02010609060101010101" pitchFamily="49" charset="-122"/>
                <a:ea typeface="仿宋" panose="02010609060101010101" pitchFamily="49" charset="-122"/>
                <a:cs typeface="+mn-ea"/>
                <a:sym typeface="+mn-lt"/>
              </a:rPr>
              <a:t>从内存位置 </a:t>
            </a:r>
            <a:r>
              <a:rPr lang="en-US" altLang="zh-CN" sz="2400" b="1" dirty="0">
                <a:latin typeface="仿宋" panose="02010609060101010101" pitchFamily="49" charset="-122"/>
                <a:ea typeface="仿宋" panose="02010609060101010101" pitchFamily="49" charset="-122"/>
                <a:cs typeface="+mn-ea"/>
                <a:sym typeface="+mn-lt"/>
              </a:rPr>
              <a:t>V </a:t>
            </a:r>
            <a:r>
              <a:rPr lang="zh-CN" altLang="en-US" sz="2400" b="1" dirty="0">
                <a:latin typeface="仿宋" panose="02010609060101010101" pitchFamily="49" charset="-122"/>
                <a:ea typeface="仿宋" panose="02010609060101010101" pitchFamily="49" charset="-122"/>
                <a:cs typeface="+mn-ea"/>
                <a:sym typeface="+mn-lt"/>
              </a:rPr>
              <a:t>中取出 </a:t>
            </a:r>
            <a:r>
              <a:rPr lang="en-US" altLang="zh-CN" sz="2400" b="1" dirty="0">
                <a:latin typeface="仿宋" panose="02010609060101010101" pitchFamily="49" charset="-122"/>
                <a:ea typeface="仿宋" panose="02010609060101010101" pitchFamily="49" charset="-122"/>
                <a:cs typeface="+mn-ea"/>
                <a:sym typeface="+mn-lt"/>
              </a:rPr>
              <a:t>A</a:t>
            </a:r>
            <a:r>
              <a:rPr lang="zh-CN" altLang="en-US" sz="2400" b="1" dirty="0">
                <a:latin typeface="仿宋" panose="02010609060101010101" pitchFamily="49" charset="-122"/>
                <a:ea typeface="仿宋" panose="02010609060101010101" pitchFamily="49" charset="-122"/>
                <a:cs typeface="+mn-ea"/>
                <a:sym typeface="+mn-lt"/>
              </a:rPr>
              <a:t>，这时候另一个线程 </a:t>
            </a:r>
            <a:r>
              <a:rPr lang="en-US" altLang="zh-CN" sz="2400" b="1" dirty="0">
                <a:latin typeface="仿宋" panose="02010609060101010101" pitchFamily="49" charset="-122"/>
                <a:ea typeface="仿宋" panose="02010609060101010101" pitchFamily="49" charset="-122"/>
                <a:cs typeface="+mn-ea"/>
                <a:sym typeface="+mn-lt"/>
              </a:rPr>
              <a:t>two </a:t>
            </a:r>
            <a:r>
              <a:rPr lang="zh-CN" altLang="en-US" sz="2400" b="1" dirty="0">
                <a:latin typeface="仿宋" panose="02010609060101010101" pitchFamily="49" charset="-122"/>
                <a:ea typeface="仿宋" panose="02010609060101010101" pitchFamily="49" charset="-122"/>
                <a:cs typeface="+mn-ea"/>
                <a:sym typeface="+mn-lt"/>
              </a:rPr>
              <a:t>也从内存中取出 </a:t>
            </a:r>
            <a:r>
              <a:rPr lang="en-US" altLang="zh-CN" sz="2400" b="1" dirty="0">
                <a:latin typeface="仿宋" panose="02010609060101010101" pitchFamily="49" charset="-122"/>
                <a:ea typeface="仿宋" panose="02010609060101010101" pitchFamily="49" charset="-122"/>
                <a:cs typeface="+mn-ea"/>
                <a:sym typeface="+mn-lt"/>
              </a:rPr>
              <a:t>A</a:t>
            </a:r>
            <a:r>
              <a:rPr lang="zh-CN" altLang="en-US" sz="2400" b="1" dirty="0">
                <a:latin typeface="仿宋" panose="02010609060101010101" pitchFamily="49" charset="-122"/>
                <a:ea typeface="仿宋" panose="02010609060101010101" pitchFamily="49" charset="-122"/>
                <a:cs typeface="+mn-ea"/>
                <a:sym typeface="+mn-lt"/>
              </a:rPr>
              <a:t>，并且 </a:t>
            </a:r>
            <a:r>
              <a:rPr lang="en-US" altLang="zh-CN" sz="2400" b="1" dirty="0">
                <a:latin typeface="仿宋" panose="02010609060101010101" pitchFamily="49" charset="-122"/>
                <a:ea typeface="仿宋" panose="02010609060101010101" pitchFamily="49" charset="-122"/>
                <a:cs typeface="+mn-ea"/>
                <a:sym typeface="+mn-lt"/>
              </a:rPr>
              <a:t>two </a:t>
            </a:r>
            <a:r>
              <a:rPr lang="zh-CN" altLang="en-US" sz="2400" b="1" dirty="0">
                <a:latin typeface="仿宋" panose="02010609060101010101" pitchFamily="49" charset="-122"/>
                <a:ea typeface="仿宋" panose="02010609060101010101" pitchFamily="49" charset="-122"/>
                <a:cs typeface="+mn-ea"/>
                <a:sym typeface="+mn-lt"/>
              </a:rPr>
              <a:t>进行了一些操作变成了 </a:t>
            </a:r>
            <a:r>
              <a:rPr lang="en-US" altLang="zh-CN" sz="2400" b="1" dirty="0">
                <a:latin typeface="仿宋" panose="02010609060101010101" pitchFamily="49" charset="-122"/>
                <a:ea typeface="仿宋" panose="02010609060101010101" pitchFamily="49" charset="-122"/>
                <a:cs typeface="+mn-ea"/>
                <a:sym typeface="+mn-lt"/>
              </a:rPr>
              <a:t>B</a:t>
            </a:r>
            <a:r>
              <a:rPr lang="zh-CN" altLang="en-US" sz="2400" b="1" dirty="0">
                <a:latin typeface="仿宋" panose="02010609060101010101" pitchFamily="49" charset="-122"/>
                <a:ea typeface="仿宋" panose="02010609060101010101" pitchFamily="49" charset="-122"/>
                <a:cs typeface="+mn-ea"/>
                <a:sym typeface="+mn-lt"/>
              </a:rPr>
              <a:t>，然后 </a:t>
            </a:r>
            <a:r>
              <a:rPr lang="en-US" altLang="zh-CN" sz="2400" b="1" dirty="0">
                <a:latin typeface="仿宋" panose="02010609060101010101" pitchFamily="49" charset="-122"/>
                <a:ea typeface="仿宋" panose="02010609060101010101" pitchFamily="49" charset="-122"/>
                <a:cs typeface="+mn-ea"/>
                <a:sym typeface="+mn-lt"/>
              </a:rPr>
              <a:t>two </a:t>
            </a:r>
            <a:r>
              <a:rPr lang="zh-CN" altLang="en-US" sz="2400" b="1" dirty="0">
                <a:latin typeface="仿宋" panose="02010609060101010101" pitchFamily="49" charset="-122"/>
                <a:ea typeface="仿宋" panose="02010609060101010101" pitchFamily="49" charset="-122"/>
                <a:cs typeface="+mn-ea"/>
                <a:sym typeface="+mn-lt"/>
              </a:rPr>
              <a:t>又将 </a:t>
            </a:r>
            <a:r>
              <a:rPr lang="en-US" altLang="zh-CN" sz="2400" b="1" dirty="0">
                <a:latin typeface="仿宋" panose="02010609060101010101" pitchFamily="49" charset="-122"/>
                <a:ea typeface="仿宋" panose="02010609060101010101" pitchFamily="49" charset="-122"/>
                <a:cs typeface="+mn-ea"/>
                <a:sym typeface="+mn-lt"/>
              </a:rPr>
              <a:t>V </a:t>
            </a:r>
            <a:r>
              <a:rPr lang="zh-CN" altLang="en-US" sz="2400" b="1" dirty="0">
                <a:latin typeface="仿宋" panose="02010609060101010101" pitchFamily="49" charset="-122"/>
                <a:ea typeface="仿宋" panose="02010609060101010101" pitchFamily="49" charset="-122"/>
                <a:cs typeface="+mn-ea"/>
                <a:sym typeface="+mn-lt"/>
              </a:rPr>
              <a:t>位置的数据变成 </a:t>
            </a:r>
            <a:r>
              <a:rPr lang="en-US" altLang="zh-CN" sz="2400" b="1" dirty="0">
                <a:latin typeface="仿宋" panose="02010609060101010101" pitchFamily="49" charset="-122"/>
                <a:ea typeface="仿宋" panose="02010609060101010101" pitchFamily="49" charset="-122"/>
                <a:cs typeface="+mn-ea"/>
                <a:sym typeface="+mn-lt"/>
              </a:rPr>
              <a:t>A</a:t>
            </a:r>
            <a:r>
              <a:rPr lang="zh-CN" altLang="en-US" sz="2400" b="1" dirty="0">
                <a:latin typeface="仿宋" panose="02010609060101010101" pitchFamily="49" charset="-122"/>
                <a:ea typeface="仿宋" panose="02010609060101010101" pitchFamily="49" charset="-122"/>
                <a:cs typeface="+mn-ea"/>
                <a:sym typeface="+mn-lt"/>
              </a:rPr>
              <a:t>，这时候线程</a:t>
            </a:r>
            <a:r>
              <a:rPr lang="en-US" altLang="zh-CN" sz="2400" b="1" dirty="0">
                <a:latin typeface="仿宋" panose="02010609060101010101" pitchFamily="49" charset="-122"/>
                <a:ea typeface="仿宋" panose="02010609060101010101" pitchFamily="49" charset="-122"/>
                <a:cs typeface="+mn-ea"/>
                <a:sym typeface="+mn-lt"/>
              </a:rPr>
              <a:t>one </a:t>
            </a:r>
            <a:r>
              <a:rPr lang="zh-CN" altLang="en-US" sz="2400" b="1" dirty="0">
                <a:latin typeface="仿宋" panose="02010609060101010101" pitchFamily="49" charset="-122"/>
                <a:ea typeface="仿宋" panose="02010609060101010101" pitchFamily="49" charset="-122"/>
                <a:cs typeface="+mn-ea"/>
                <a:sym typeface="+mn-lt"/>
              </a:rPr>
              <a:t>进行 </a:t>
            </a:r>
            <a:r>
              <a:rPr lang="en-US" altLang="zh-CN" sz="2400" b="1" dirty="0">
                <a:latin typeface="仿宋" panose="02010609060101010101" pitchFamily="49" charset="-122"/>
                <a:ea typeface="仿宋" panose="02010609060101010101" pitchFamily="49" charset="-122"/>
                <a:cs typeface="+mn-ea"/>
                <a:sym typeface="+mn-lt"/>
              </a:rPr>
              <a:t>CAS </a:t>
            </a:r>
            <a:r>
              <a:rPr lang="zh-CN" altLang="en-US" sz="2400" b="1" dirty="0">
                <a:latin typeface="仿宋" panose="02010609060101010101" pitchFamily="49" charset="-122"/>
                <a:ea typeface="仿宋" panose="02010609060101010101" pitchFamily="49" charset="-122"/>
                <a:cs typeface="+mn-ea"/>
                <a:sym typeface="+mn-lt"/>
              </a:rPr>
              <a:t>操作发现内存中仍然是 </a:t>
            </a:r>
            <a:r>
              <a:rPr lang="en-US" altLang="zh-CN" sz="2400" b="1" dirty="0">
                <a:latin typeface="仿宋" panose="02010609060101010101" pitchFamily="49" charset="-122"/>
                <a:ea typeface="仿宋" panose="02010609060101010101" pitchFamily="49" charset="-122"/>
                <a:cs typeface="+mn-ea"/>
                <a:sym typeface="+mn-lt"/>
              </a:rPr>
              <a:t>A</a:t>
            </a:r>
            <a:r>
              <a:rPr lang="zh-CN" altLang="en-US" sz="2400" b="1" dirty="0">
                <a:latin typeface="仿宋" panose="02010609060101010101" pitchFamily="49" charset="-122"/>
                <a:ea typeface="仿宋" panose="02010609060101010101" pitchFamily="49" charset="-122"/>
                <a:cs typeface="+mn-ea"/>
                <a:sym typeface="+mn-lt"/>
              </a:rPr>
              <a:t>，然后 </a:t>
            </a:r>
            <a:r>
              <a:rPr lang="en-US" altLang="zh-CN" sz="2400" b="1" dirty="0">
                <a:latin typeface="仿宋" panose="02010609060101010101" pitchFamily="49" charset="-122"/>
                <a:ea typeface="仿宋" panose="02010609060101010101" pitchFamily="49" charset="-122"/>
                <a:cs typeface="+mn-ea"/>
                <a:sym typeface="+mn-lt"/>
              </a:rPr>
              <a:t>one </a:t>
            </a:r>
            <a:r>
              <a:rPr lang="zh-CN" altLang="en-US" sz="2400" b="1" dirty="0">
                <a:latin typeface="仿宋" panose="02010609060101010101" pitchFamily="49" charset="-122"/>
                <a:ea typeface="仿宋" panose="02010609060101010101" pitchFamily="49" charset="-122"/>
                <a:cs typeface="+mn-ea"/>
                <a:sym typeface="+mn-lt"/>
              </a:rPr>
              <a:t>操作成功。尽管线程 </a:t>
            </a:r>
            <a:r>
              <a:rPr lang="en-US" altLang="zh-CN" sz="2400" b="1" dirty="0">
                <a:latin typeface="仿宋" panose="02010609060101010101" pitchFamily="49" charset="-122"/>
                <a:ea typeface="仿宋" panose="02010609060101010101" pitchFamily="49" charset="-122"/>
                <a:cs typeface="+mn-ea"/>
                <a:sym typeface="+mn-lt"/>
              </a:rPr>
              <a:t>one </a:t>
            </a:r>
            <a:r>
              <a:rPr lang="zh-CN" altLang="en-US" sz="2400" b="1" dirty="0">
                <a:latin typeface="仿宋" panose="02010609060101010101" pitchFamily="49" charset="-122"/>
                <a:ea typeface="仿宋" panose="02010609060101010101" pitchFamily="49" charset="-122"/>
                <a:cs typeface="+mn-ea"/>
                <a:sym typeface="+mn-lt"/>
              </a:rPr>
              <a:t>的 </a:t>
            </a:r>
            <a:r>
              <a:rPr lang="en-US" altLang="zh-CN" sz="2400" b="1" dirty="0">
                <a:latin typeface="仿宋" panose="02010609060101010101" pitchFamily="49" charset="-122"/>
                <a:ea typeface="仿宋" panose="02010609060101010101" pitchFamily="49" charset="-122"/>
                <a:cs typeface="+mn-ea"/>
                <a:sym typeface="+mn-lt"/>
              </a:rPr>
              <a:t>CAS </a:t>
            </a:r>
            <a:r>
              <a:rPr lang="zh-CN" altLang="en-US" sz="2400" b="1" dirty="0">
                <a:latin typeface="仿宋" panose="02010609060101010101" pitchFamily="49" charset="-122"/>
                <a:ea typeface="仿宋" panose="02010609060101010101" pitchFamily="49" charset="-122"/>
                <a:cs typeface="+mn-ea"/>
                <a:sym typeface="+mn-lt"/>
              </a:rPr>
              <a:t>操作成功，但是不代表这个过程就是没有问题的。如果链表的头在变化了两次后恢复了原值，但 是不代表链表就没有变化。</a:t>
            </a:r>
            <a:endParaRPr lang="en-US" altLang="zh-CN" sz="2400" b="1" dirty="0">
              <a:latin typeface="仿宋" panose="02010609060101010101" pitchFamily="49" charset="-122"/>
              <a:ea typeface="仿宋" panose="02010609060101010101" pitchFamily="49" charset="-122"/>
              <a:cs typeface="+mn-ea"/>
              <a:sym typeface="+mn-lt"/>
            </a:endParaRPr>
          </a:p>
          <a:p>
            <a:endParaRPr lang="en-US" altLang="zh-CN" sz="2400" b="1" dirty="0">
              <a:solidFill>
                <a:srgbClr val="00B050"/>
              </a:solidFill>
              <a:latin typeface="仿宋" panose="02010609060101010101" pitchFamily="49" charset="-122"/>
              <a:ea typeface="仿宋" panose="02010609060101010101" pitchFamily="49" charset="-122"/>
              <a:cs typeface="+mn-ea"/>
              <a:sym typeface="+mn-lt"/>
            </a:endParaRPr>
          </a:p>
          <a:p>
            <a:r>
              <a:rPr lang="zh-Hans" altLang="en-US" sz="2400" b="1" dirty="0">
                <a:solidFill>
                  <a:srgbClr val="FF0000"/>
                </a:solidFill>
                <a:latin typeface="仿宋" panose="02010609060101010101" pitchFamily="49" charset="-122"/>
                <a:ea typeface="仿宋" panose="02010609060101010101" pitchFamily="49" charset="-122"/>
                <a:cs typeface="+mn-ea"/>
                <a:sym typeface="+mn-lt"/>
              </a:rPr>
              <a:t>解决思路</a:t>
            </a:r>
            <a:r>
              <a:rPr lang="en-US" altLang="zh-Hans" sz="2400" b="1" dirty="0">
                <a:solidFill>
                  <a:srgbClr val="FF0000"/>
                </a:solidFill>
                <a:latin typeface="仿宋" panose="02010609060101010101" pitchFamily="49" charset="-122"/>
                <a:ea typeface="仿宋" panose="02010609060101010101" pitchFamily="49" charset="-122"/>
                <a:cs typeface="+mn-ea"/>
                <a:sym typeface="+mn-lt"/>
              </a:rPr>
              <a:t>2</a:t>
            </a:r>
            <a:r>
              <a:rPr lang="zh-Hans" altLang="en-US" sz="2400" b="1" dirty="0">
                <a:solidFill>
                  <a:srgbClr val="FF0000"/>
                </a:solidFill>
                <a:latin typeface="仿宋" panose="02010609060101010101" pitchFamily="49" charset="-122"/>
                <a:ea typeface="仿宋" panose="02010609060101010101" pitchFamily="49" charset="-122"/>
                <a:cs typeface="+mn-ea"/>
                <a:sym typeface="+mn-lt"/>
              </a:rPr>
              <a:t>个：</a:t>
            </a:r>
            <a:endParaRPr lang="en-US" altLang="zh-Hans" sz="2400" b="1" dirty="0">
              <a:solidFill>
                <a:srgbClr val="FF0000"/>
              </a:solidFill>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zh-CN" altLang="en-US" sz="2400" b="1" dirty="0">
                <a:solidFill>
                  <a:srgbClr val="00B050"/>
                </a:solidFill>
                <a:latin typeface="仿宋" panose="02010609060101010101" pitchFamily="49" charset="-122"/>
                <a:ea typeface="仿宋" panose="02010609060101010101" pitchFamily="49" charset="-122"/>
                <a:cs typeface="+mn-ea"/>
                <a:sym typeface="+mn-lt"/>
              </a:rPr>
              <a:t>前面提到的原子操作 </a:t>
            </a:r>
            <a:r>
              <a:rPr lang="en-US" altLang="zh-CN" sz="2400" b="1" dirty="0" err="1">
                <a:solidFill>
                  <a:srgbClr val="00B050"/>
                </a:solidFill>
                <a:latin typeface="仿宋" panose="02010609060101010101" pitchFamily="49" charset="-122"/>
                <a:ea typeface="仿宋" panose="02010609060101010101" pitchFamily="49" charset="-122"/>
                <a:cs typeface="+mn-ea"/>
                <a:sym typeface="+mn-lt"/>
              </a:rPr>
              <a:t>AtomicStampedReference</a:t>
            </a:r>
            <a:r>
              <a:rPr lang="en-US" altLang="zh-CN" sz="2400" b="1" dirty="0">
                <a:solidFill>
                  <a:srgbClr val="00B050"/>
                </a:solidFill>
                <a:latin typeface="仿宋" panose="02010609060101010101" pitchFamily="49" charset="-122"/>
                <a:ea typeface="仿宋" panose="02010609060101010101" pitchFamily="49" charset="-122"/>
                <a:cs typeface="+mn-ea"/>
                <a:sym typeface="+mn-lt"/>
              </a:rPr>
              <a:t>/</a:t>
            </a:r>
            <a:r>
              <a:rPr lang="en-US" altLang="zh-CN" sz="2400" b="1" dirty="0" err="1">
                <a:solidFill>
                  <a:srgbClr val="00B050"/>
                </a:solidFill>
                <a:latin typeface="仿宋" panose="02010609060101010101" pitchFamily="49" charset="-122"/>
                <a:ea typeface="仿宋" panose="02010609060101010101" pitchFamily="49" charset="-122"/>
                <a:cs typeface="+mn-ea"/>
                <a:sym typeface="+mn-lt"/>
              </a:rPr>
              <a:t>AtomicMarkableReference</a:t>
            </a:r>
            <a:r>
              <a:rPr lang="en-US" altLang="zh-CN" sz="2400" b="1" dirty="0">
                <a:solidFill>
                  <a:srgbClr val="00B050"/>
                </a:solidFill>
                <a:latin typeface="仿宋" panose="02010609060101010101" pitchFamily="49" charset="-122"/>
                <a:ea typeface="仿宋" panose="02010609060101010101" pitchFamily="49" charset="-122"/>
                <a:cs typeface="+mn-ea"/>
                <a:sym typeface="+mn-lt"/>
              </a:rPr>
              <a:t> </a:t>
            </a:r>
            <a:r>
              <a:rPr lang="zh-CN" altLang="en-US" sz="2400" b="1" dirty="0">
                <a:solidFill>
                  <a:srgbClr val="00B050"/>
                </a:solidFill>
                <a:latin typeface="仿宋" panose="02010609060101010101" pitchFamily="49" charset="-122"/>
                <a:ea typeface="仿宋" panose="02010609060101010101" pitchFamily="49" charset="-122"/>
                <a:cs typeface="+mn-ea"/>
                <a:sym typeface="+mn-lt"/>
              </a:rPr>
              <a:t>就很有用了。</a:t>
            </a:r>
            <a:endParaRPr lang="en-US" altLang="zh-CN" sz="2400" b="1" dirty="0">
              <a:solidFill>
                <a:srgbClr val="00B050"/>
              </a:solidFill>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zh-Hans" altLang="en-US" sz="2400" b="1" dirty="0">
                <a:solidFill>
                  <a:srgbClr val="00B050"/>
                </a:solidFill>
                <a:latin typeface="仿宋" panose="02010609060101010101" pitchFamily="49" charset="-122"/>
                <a:ea typeface="仿宋" panose="02010609060101010101" pitchFamily="49" charset="-122"/>
                <a:cs typeface="+mn-ea"/>
                <a:sym typeface="+mn-lt"/>
              </a:rPr>
              <a:t>每次变量更新时都给变量的版本号加</a:t>
            </a:r>
            <a:r>
              <a:rPr lang="en-US" altLang="zh-Hans" sz="2400" b="1" dirty="0">
                <a:solidFill>
                  <a:srgbClr val="00B050"/>
                </a:solidFill>
                <a:latin typeface="仿宋" panose="02010609060101010101" pitchFamily="49" charset="-122"/>
                <a:ea typeface="仿宋" panose="02010609060101010101" pitchFamily="49" charset="-122"/>
                <a:cs typeface="+mn-ea"/>
                <a:sym typeface="+mn-lt"/>
              </a:rPr>
              <a:t>1</a:t>
            </a:r>
            <a:r>
              <a:rPr lang="zh-Hans" altLang="en-US" sz="2400" b="1" dirty="0">
                <a:solidFill>
                  <a:srgbClr val="00B050"/>
                </a:solidFill>
                <a:latin typeface="仿宋" panose="02010609060101010101" pitchFamily="49" charset="-122"/>
                <a:ea typeface="仿宋" panose="02010609060101010101" pitchFamily="49" charset="-122"/>
                <a:cs typeface="+mn-ea"/>
                <a:sym typeface="+mn-lt"/>
              </a:rPr>
              <a:t>，</a:t>
            </a:r>
            <a:r>
              <a:rPr lang="zh-CN" altLang="en-US" sz="2400" b="1" dirty="0">
                <a:solidFill>
                  <a:srgbClr val="00B050"/>
                </a:solidFill>
                <a:latin typeface="仿宋" panose="02010609060101010101" pitchFamily="49" charset="-122"/>
                <a:ea typeface="仿宋" panose="02010609060101010101" pitchFamily="49" charset="-122"/>
                <a:cs typeface="+mn-ea"/>
                <a:sym typeface="+mn-lt"/>
              </a:rPr>
              <a:t>只要变量被某一线程修改过，改变量对应的版本号就会发生递增变化，从而解决了</a:t>
            </a:r>
            <a:r>
              <a:rPr lang="en-US" altLang="zh-Hans" sz="2400" b="1" dirty="0">
                <a:solidFill>
                  <a:srgbClr val="00B050"/>
                </a:solidFill>
                <a:latin typeface="仿宋" panose="02010609060101010101" pitchFamily="49" charset="-122"/>
                <a:ea typeface="仿宋" panose="02010609060101010101" pitchFamily="49" charset="-122"/>
                <a:cs typeface="+mn-ea"/>
                <a:sym typeface="+mn-lt"/>
              </a:rPr>
              <a:t>ABA</a:t>
            </a:r>
            <a:r>
              <a:rPr lang="zh-CN" altLang="en-US" sz="2400" b="1" dirty="0">
                <a:solidFill>
                  <a:srgbClr val="00B050"/>
                </a:solidFill>
                <a:latin typeface="仿宋" panose="02010609060101010101" pitchFamily="49" charset="-122"/>
                <a:ea typeface="仿宋" panose="02010609060101010101" pitchFamily="49" charset="-122"/>
                <a:cs typeface="+mn-ea"/>
                <a:sym typeface="+mn-lt"/>
              </a:rPr>
              <a:t>问题。</a:t>
            </a:r>
            <a:endParaRPr lang="en-US" altLang="zh-Hans" sz="2400" b="1" dirty="0">
              <a:solidFill>
                <a:srgbClr val="00B050"/>
              </a:solidFill>
              <a:latin typeface="仿宋" panose="02010609060101010101" pitchFamily="49" charset="-122"/>
              <a:ea typeface="仿宋" panose="02010609060101010101" pitchFamily="49" charset="-122"/>
              <a:cs typeface="+mn-ea"/>
              <a:sym typeface="+mn-lt"/>
            </a:endParaRPr>
          </a:p>
        </p:txBody>
      </p:sp>
      <p:pic>
        <p:nvPicPr>
          <p:cNvPr id="5" name="图片 4">
            <a:extLst>
              <a:ext uri="{FF2B5EF4-FFF2-40B4-BE49-F238E27FC236}">
                <a16:creationId xmlns:a16="http://schemas.microsoft.com/office/drawing/2014/main" id="{FC208237-C373-7544-8CCA-CD91E80F95B2}"/>
              </a:ext>
            </a:extLst>
          </p:cNvPr>
          <p:cNvPicPr>
            <a:picLocks noChangeAspect="1"/>
          </p:cNvPicPr>
          <p:nvPr/>
        </p:nvPicPr>
        <p:blipFill>
          <a:blip r:embed="rId3"/>
          <a:stretch>
            <a:fillRect/>
          </a:stretch>
        </p:blipFill>
        <p:spPr>
          <a:xfrm>
            <a:off x="4067124" y="1107744"/>
            <a:ext cx="7772576" cy="5516386"/>
          </a:xfrm>
          <a:prstGeom prst="rect">
            <a:avLst/>
          </a:prstGeom>
        </p:spPr>
      </p:pic>
    </p:spTree>
    <p:extLst>
      <p:ext uri="{BB962C8B-B14F-4D97-AF65-F5344CB8AC3E}">
        <p14:creationId xmlns:p14="http://schemas.microsoft.com/office/powerpoint/2010/main" val="362740113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Category</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Of</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Locks</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
        <p:nvSpPr>
          <p:cNvPr id="5" name="TextBox 50">
            <a:extLst>
              <a:ext uri="{FF2B5EF4-FFF2-40B4-BE49-F238E27FC236}">
                <a16:creationId xmlns:a16="http://schemas.microsoft.com/office/drawing/2014/main" id="{8E034AE7-5E15-D54B-AE8B-0F5A245FDE42}"/>
              </a:ext>
            </a:extLst>
          </p:cNvPr>
          <p:cNvSpPr txBox="1"/>
          <p:nvPr/>
        </p:nvSpPr>
        <p:spPr>
          <a:xfrm>
            <a:off x="265176" y="1343387"/>
            <a:ext cx="11487142" cy="4524315"/>
          </a:xfrm>
          <a:prstGeom prst="rect">
            <a:avLst/>
          </a:prstGeom>
          <a:noFill/>
        </p:spPr>
        <p:txBody>
          <a:bodyPr wrap="square" rtlCol="0">
            <a:spAutoFit/>
          </a:bodyPr>
          <a:lstStyle/>
          <a:p>
            <a:pPr marL="342900" indent="-342900">
              <a:buFont typeface="Wingdings" pitchFamily="2" charset="2"/>
              <a:buChar char="Ø"/>
            </a:pPr>
            <a:r>
              <a:rPr lang="zh-CN" altLang="en-US" sz="2400" b="1" dirty="0">
                <a:latin typeface="仿宋" panose="02010609060101010101" pitchFamily="49" charset="-122"/>
                <a:ea typeface="仿宋" panose="02010609060101010101" pitchFamily="49" charset="-122"/>
                <a:cs typeface="+mn-ea"/>
                <a:sym typeface="+mn-lt"/>
              </a:rPr>
              <a:t>公平锁</a:t>
            </a:r>
            <a:r>
              <a:rPr lang="en-US" altLang="zh-CN" sz="2400" b="1" dirty="0">
                <a:latin typeface="仿宋" panose="02010609060101010101" pitchFamily="49" charset="-122"/>
                <a:ea typeface="仿宋" panose="02010609060101010101" pitchFamily="49" charset="-122"/>
                <a:cs typeface="+mn-ea"/>
                <a:sym typeface="+mn-lt"/>
              </a:rPr>
              <a:t>/</a:t>
            </a:r>
            <a:r>
              <a:rPr lang="zh-CN" altLang="en-US" sz="2400" b="1" dirty="0">
                <a:latin typeface="仿宋" panose="02010609060101010101" pitchFamily="49" charset="-122"/>
                <a:ea typeface="仿宋" panose="02010609060101010101" pitchFamily="49" charset="-122"/>
                <a:cs typeface="+mn-ea"/>
                <a:sym typeface="+mn-lt"/>
              </a:rPr>
              <a:t>非公平锁（</a:t>
            </a:r>
            <a:r>
              <a:rPr lang="en-US" altLang="zh-CN" sz="2400" b="1" dirty="0">
                <a:latin typeface="仿宋" panose="02010609060101010101" pitchFamily="49" charset="-122"/>
                <a:ea typeface="仿宋" panose="02010609060101010101" pitchFamily="49" charset="-122"/>
                <a:cs typeface="+mn-ea"/>
                <a:sym typeface="+mn-lt"/>
              </a:rPr>
              <a:t> </a:t>
            </a:r>
            <a:r>
              <a:rPr lang="en-US" altLang="zh-CN" sz="2400" b="1" dirty="0" err="1">
                <a:latin typeface="仿宋" panose="02010609060101010101" pitchFamily="49" charset="-122"/>
                <a:ea typeface="仿宋" panose="02010609060101010101" pitchFamily="49" charset="-122"/>
                <a:cs typeface="+mn-ea"/>
                <a:sym typeface="+mn-lt"/>
              </a:rPr>
              <a:t>FairSync</a:t>
            </a:r>
            <a:r>
              <a:rPr lang="en-US" altLang="zh-CN" sz="2400" b="1" dirty="0">
                <a:latin typeface="仿宋" panose="02010609060101010101" pitchFamily="49" charset="-122"/>
                <a:ea typeface="仿宋" panose="02010609060101010101" pitchFamily="49" charset="-122"/>
                <a:cs typeface="+mn-ea"/>
                <a:sym typeface="+mn-lt"/>
              </a:rPr>
              <a:t>/</a:t>
            </a:r>
            <a:r>
              <a:rPr lang="en-US" altLang="zh-CN" sz="2400" b="1" dirty="0" err="1">
                <a:latin typeface="仿宋" panose="02010609060101010101" pitchFamily="49" charset="-122"/>
                <a:ea typeface="仿宋" panose="02010609060101010101" pitchFamily="49" charset="-122"/>
                <a:cs typeface="+mn-ea"/>
                <a:sym typeface="+mn-lt"/>
              </a:rPr>
              <a:t>NonfairSync</a:t>
            </a:r>
            <a:r>
              <a:rPr lang="en-US" altLang="zh-CN" sz="2400" b="1" dirty="0">
                <a:latin typeface="仿宋" panose="02010609060101010101" pitchFamily="49" charset="-122"/>
                <a:ea typeface="仿宋" panose="02010609060101010101" pitchFamily="49" charset="-122"/>
                <a:cs typeface="+mn-ea"/>
                <a:sym typeface="+mn-lt"/>
              </a:rPr>
              <a:t> </a:t>
            </a:r>
            <a:r>
              <a:rPr lang="zh-CN" altLang="en-US" sz="2400" b="1" dirty="0">
                <a:latin typeface="仿宋" panose="02010609060101010101" pitchFamily="49" charset="-122"/>
                <a:ea typeface="仿宋" panose="02010609060101010101" pitchFamily="49" charset="-122"/>
                <a:cs typeface="+mn-ea"/>
                <a:sym typeface="+mn-lt"/>
              </a:rPr>
              <a:t>）</a:t>
            </a:r>
          </a:p>
          <a:p>
            <a:pPr marL="342900" indent="-342900">
              <a:buFont typeface="Wingdings" pitchFamily="2" charset="2"/>
              <a:buChar char="Ø"/>
            </a:pPr>
            <a:r>
              <a:rPr lang="zh-CN" altLang="en-US" sz="2400" b="1" dirty="0">
                <a:latin typeface="仿宋" panose="02010609060101010101" pitchFamily="49" charset="-122"/>
                <a:ea typeface="仿宋" panose="02010609060101010101" pitchFamily="49" charset="-122"/>
                <a:cs typeface="+mn-ea"/>
                <a:sym typeface="+mn-lt"/>
              </a:rPr>
              <a:t>可重入锁</a:t>
            </a:r>
            <a:r>
              <a:rPr lang="zh-Hans" altLang="en-US" sz="2400" b="1" dirty="0">
                <a:latin typeface="仿宋" panose="02010609060101010101" pitchFamily="49" charset="-122"/>
                <a:ea typeface="仿宋" panose="02010609060101010101" pitchFamily="49" charset="-122"/>
                <a:cs typeface="+mn-ea"/>
                <a:sym typeface="+mn-lt"/>
              </a:rPr>
              <a:t>（</a:t>
            </a:r>
            <a:r>
              <a:rPr lang="en-US" altLang="zh-CN" sz="2400" b="1" dirty="0">
                <a:latin typeface="仿宋" panose="02010609060101010101" pitchFamily="49" charset="-122"/>
                <a:ea typeface="仿宋" panose="02010609060101010101" pitchFamily="49" charset="-122"/>
                <a:cs typeface="+mn-ea"/>
                <a:sym typeface="+mn-lt"/>
              </a:rPr>
              <a:t> </a:t>
            </a:r>
            <a:r>
              <a:rPr lang="en-US" altLang="zh-CN" sz="2400" b="1" dirty="0" err="1">
                <a:latin typeface="仿宋" panose="02010609060101010101" pitchFamily="49" charset="-122"/>
                <a:ea typeface="仿宋" panose="02010609060101010101" pitchFamily="49" charset="-122"/>
                <a:cs typeface="+mn-ea"/>
                <a:sym typeface="+mn-lt"/>
              </a:rPr>
              <a:t>ReentrantLock</a:t>
            </a:r>
            <a:r>
              <a:rPr lang="en-US" altLang="zh-CN" sz="2400" b="1" dirty="0">
                <a:latin typeface="仿宋" panose="02010609060101010101" pitchFamily="49" charset="-122"/>
                <a:ea typeface="仿宋" panose="02010609060101010101" pitchFamily="49" charset="-122"/>
                <a:cs typeface="+mn-ea"/>
                <a:sym typeface="+mn-lt"/>
              </a:rPr>
              <a:t> </a:t>
            </a:r>
            <a:r>
              <a:rPr lang="zh-Hans" altLang="en-US" sz="2400" b="1" dirty="0">
                <a:latin typeface="仿宋" panose="02010609060101010101" pitchFamily="49" charset="-122"/>
                <a:ea typeface="仿宋" panose="02010609060101010101" pitchFamily="49" charset="-122"/>
                <a:cs typeface="+mn-ea"/>
                <a:sym typeface="+mn-lt"/>
              </a:rPr>
              <a:t>）</a:t>
            </a:r>
            <a:endParaRPr lang="zh-CN" altLang="en-U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zh-CN" altLang="en-US" sz="2400" b="1" dirty="0">
                <a:latin typeface="仿宋" panose="02010609060101010101" pitchFamily="49" charset="-122"/>
                <a:ea typeface="仿宋" panose="02010609060101010101" pitchFamily="49" charset="-122"/>
                <a:cs typeface="+mn-ea"/>
                <a:sym typeface="+mn-lt"/>
              </a:rPr>
              <a:t>独享锁</a:t>
            </a:r>
            <a:r>
              <a:rPr lang="en-US" altLang="zh-CN" sz="2400" b="1" dirty="0">
                <a:latin typeface="仿宋" panose="02010609060101010101" pitchFamily="49" charset="-122"/>
                <a:ea typeface="仿宋" panose="02010609060101010101" pitchFamily="49" charset="-122"/>
                <a:cs typeface="+mn-ea"/>
                <a:sym typeface="+mn-lt"/>
              </a:rPr>
              <a:t>/</a:t>
            </a:r>
            <a:r>
              <a:rPr lang="zh-CN" altLang="en-US" sz="2400" b="1" dirty="0">
                <a:latin typeface="仿宋" panose="02010609060101010101" pitchFamily="49" charset="-122"/>
                <a:ea typeface="仿宋" panose="02010609060101010101" pitchFamily="49" charset="-122"/>
                <a:cs typeface="+mn-ea"/>
                <a:sym typeface="+mn-lt"/>
              </a:rPr>
              <a:t>共享锁</a:t>
            </a:r>
          </a:p>
          <a:p>
            <a:pPr marL="342900" indent="-342900">
              <a:buFont typeface="Wingdings" pitchFamily="2" charset="2"/>
              <a:buChar char="Ø"/>
            </a:pPr>
            <a:r>
              <a:rPr lang="zh-CN" altLang="en-US" sz="2400" b="1" dirty="0">
                <a:latin typeface="仿宋" panose="02010609060101010101" pitchFamily="49" charset="-122"/>
                <a:ea typeface="仿宋" panose="02010609060101010101" pitchFamily="49" charset="-122"/>
                <a:cs typeface="+mn-ea"/>
                <a:sym typeface="+mn-lt"/>
              </a:rPr>
              <a:t>互斥锁</a:t>
            </a:r>
            <a:r>
              <a:rPr lang="en-US" altLang="zh-CN" sz="2400" b="1" dirty="0">
                <a:latin typeface="仿宋" panose="02010609060101010101" pitchFamily="49" charset="-122"/>
                <a:ea typeface="仿宋" panose="02010609060101010101" pitchFamily="49" charset="-122"/>
                <a:cs typeface="+mn-ea"/>
                <a:sym typeface="+mn-lt"/>
              </a:rPr>
              <a:t>/</a:t>
            </a:r>
            <a:r>
              <a:rPr lang="zh-CN" altLang="en-US" sz="2400" b="1" dirty="0">
                <a:latin typeface="仿宋" panose="02010609060101010101" pitchFamily="49" charset="-122"/>
                <a:ea typeface="仿宋" panose="02010609060101010101" pitchFamily="49" charset="-122"/>
                <a:cs typeface="+mn-ea"/>
                <a:sym typeface="+mn-lt"/>
              </a:rPr>
              <a:t>读写锁（</a:t>
            </a:r>
            <a:r>
              <a:rPr lang="en-US" altLang="zh-Hans" sz="2400" b="1" dirty="0">
                <a:latin typeface="仿宋" panose="02010609060101010101" pitchFamily="49" charset="-122"/>
                <a:ea typeface="仿宋" panose="02010609060101010101" pitchFamily="49" charset="-122"/>
                <a:cs typeface="+mn-ea"/>
                <a:sym typeface="+mn-lt"/>
              </a:rPr>
              <a:t> </a:t>
            </a:r>
            <a:r>
              <a:rPr lang="en-US" altLang="zh-Hans" sz="2400" b="1" dirty="0" err="1">
                <a:latin typeface="仿宋" panose="02010609060101010101" pitchFamily="49" charset="-122"/>
                <a:ea typeface="仿宋" panose="02010609060101010101" pitchFamily="49" charset="-122"/>
                <a:cs typeface="+mn-ea"/>
                <a:sym typeface="+mn-lt"/>
              </a:rPr>
              <a:t>Mutex</a:t>
            </a:r>
            <a:r>
              <a:rPr lang="en-US" altLang="zh-Hans" sz="2400" b="1" dirty="0">
                <a:latin typeface="仿宋" panose="02010609060101010101" pitchFamily="49" charset="-122"/>
                <a:ea typeface="仿宋" panose="02010609060101010101" pitchFamily="49" charset="-122"/>
                <a:cs typeface="+mn-ea"/>
                <a:sym typeface="+mn-lt"/>
              </a:rPr>
              <a:t> Lock/ </a:t>
            </a:r>
            <a:r>
              <a:rPr lang="en-US" altLang="zh-Hans" sz="2400" b="1" dirty="0" err="1">
                <a:latin typeface="仿宋" panose="02010609060101010101" pitchFamily="49" charset="-122"/>
                <a:ea typeface="仿宋" panose="02010609060101010101" pitchFamily="49" charset="-122"/>
                <a:cs typeface="+mn-ea"/>
                <a:sym typeface="+mn-lt"/>
              </a:rPr>
              <a:t>ReadWriteLock</a:t>
            </a:r>
            <a:r>
              <a:rPr lang="en-US" altLang="zh-Hans" sz="2400" b="1" dirty="0">
                <a:latin typeface="仿宋" panose="02010609060101010101" pitchFamily="49" charset="-122"/>
                <a:ea typeface="仿宋" panose="02010609060101010101" pitchFamily="49" charset="-122"/>
                <a:cs typeface="+mn-ea"/>
                <a:sym typeface="+mn-lt"/>
              </a:rPr>
              <a:t> </a:t>
            </a:r>
            <a:r>
              <a:rPr lang="zh-CN" altLang="en-US" sz="2400" b="1" dirty="0">
                <a:latin typeface="仿宋" panose="02010609060101010101" pitchFamily="49" charset="-122"/>
                <a:ea typeface="仿宋" panose="02010609060101010101" pitchFamily="49" charset="-122"/>
                <a:cs typeface="+mn-ea"/>
                <a:sym typeface="+mn-lt"/>
              </a:rPr>
              <a:t>）</a:t>
            </a:r>
          </a:p>
          <a:p>
            <a:pPr marL="342900" indent="-342900">
              <a:buFont typeface="Wingdings" pitchFamily="2" charset="2"/>
              <a:buChar char="Ø"/>
            </a:pPr>
            <a:r>
              <a:rPr lang="zh-CN" altLang="en-US" sz="2400" b="1" dirty="0">
                <a:latin typeface="仿宋" panose="02010609060101010101" pitchFamily="49" charset="-122"/>
                <a:ea typeface="仿宋" panose="02010609060101010101" pitchFamily="49" charset="-122"/>
                <a:cs typeface="+mn-ea"/>
                <a:sym typeface="+mn-lt"/>
              </a:rPr>
              <a:t>乐观锁</a:t>
            </a:r>
            <a:r>
              <a:rPr lang="en-US" altLang="zh-CN" sz="2400" b="1" dirty="0">
                <a:latin typeface="仿宋" panose="02010609060101010101" pitchFamily="49" charset="-122"/>
                <a:ea typeface="仿宋" panose="02010609060101010101" pitchFamily="49" charset="-122"/>
                <a:cs typeface="+mn-ea"/>
                <a:sym typeface="+mn-lt"/>
              </a:rPr>
              <a:t>/</a:t>
            </a:r>
            <a:r>
              <a:rPr lang="zh-CN" altLang="en-US" sz="2400" b="1" dirty="0">
                <a:latin typeface="仿宋" panose="02010609060101010101" pitchFamily="49" charset="-122"/>
                <a:ea typeface="仿宋" panose="02010609060101010101" pitchFamily="49" charset="-122"/>
                <a:cs typeface="+mn-ea"/>
                <a:sym typeface="+mn-lt"/>
              </a:rPr>
              <a:t>悲观锁</a:t>
            </a:r>
            <a:r>
              <a:rPr lang="zh-Hans" altLang="en-US" sz="2400" b="1" dirty="0">
                <a:latin typeface="仿宋" panose="02010609060101010101" pitchFamily="49" charset="-122"/>
                <a:ea typeface="仿宋" panose="02010609060101010101" pitchFamily="49" charset="-122"/>
                <a:cs typeface="+mn-ea"/>
                <a:sym typeface="+mn-lt"/>
              </a:rPr>
              <a:t>（</a:t>
            </a:r>
            <a:r>
              <a:rPr lang="en-US" altLang="zh-CN" sz="2400" b="1" dirty="0">
                <a:latin typeface="仿宋" panose="02010609060101010101" pitchFamily="49" charset="-122"/>
                <a:ea typeface="仿宋" panose="02010609060101010101" pitchFamily="49" charset="-122"/>
                <a:cs typeface="+mn-ea"/>
                <a:sym typeface="+mn-lt"/>
              </a:rPr>
              <a:t>Optimistic Lock/Pessimistic Lock </a:t>
            </a:r>
            <a:r>
              <a:rPr lang="zh-Hans" altLang="en-US" sz="2400" b="1" dirty="0">
                <a:latin typeface="仿宋" panose="02010609060101010101" pitchFamily="49" charset="-122"/>
                <a:ea typeface="仿宋" panose="02010609060101010101" pitchFamily="49" charset="-122"/>
                <a:cs typeface="+mn-ea"/>
                <a:sym typeface="+mn-lt"/>
              </a:rPr>
              <a:t>）</a:t>
            </a:r>
            <a:endParaRPr lang="zh-CN" altLang="en-U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zh-CN" altLang="en-US" sz="2400" b="1" dirty="0">
                <a:latin typeface="仿宋" panose="02010609060101010101" pitchFamily="49" charset="-122"/>
                <a:ea typeface="仿宋" panose="02010609060101010101" pitchFamily="49" charset="-122"/>
                <a:cs typeface="+mn-ea"/>
                <a:sym typeface="+mn-lt"/>
              </a:rPr>
              <a:t>分段锁（</a:t>
            </a:r>
            <a:r>
              <a:rPr lang="en-US" altLang="zh-CN" sz="2400" b="1" dirty="0">
                <a:latin typeface="仿宋" panose="02010609060101010101" pitchFamily="49" charset="-122"/>
                <a:ea typeface="仿宋" panose="02010609060101010101" pitchFamily="49" charset="-122"/>
                <a:cs typeface="+mn-ea"/>
                <a:sym typeface="+mn-lt"/>
              </a:rPr>
              <a:t> Multiple Segment Lock </a:t>
            </a:r>
            <a:r>
              <a:rPr lang="zh-CN" altLang="en-US" sz="2400" b="1" dirty="0">
                <a:latin typeface="仿宋" panose="02010609060101010101" pitchFamily="49" charset="-122"/>
                <a:ea typeface="仿宋" panose="02010609060101010101" pitchFamily="49" charset="-122"/>
                <a:cs typeface="+mn-ea"/>
                <a:sym typeface="+mn-lt"/>
              </a:rPr>
              <a:t>）</a:t>
            </a:r>
          </a:p>
          <a:p>
            <a:pPr marL="342900" indent="-342900">
              <a:buFont typeface="Wingdings" pitchFamily="2" charset="2"/>
              <a:buChar char="Ø"/>
            </a:pPr>
            <a:r>
              <a:rPr lang="zh-CN" altLang="en-US" sz="2400" b="1" dirty="0">
                <a:latin typeface="仿宋" panose="02010609060101010101" pitchFamily="49" charset="-122"/>
                <a:ea typeface="仿宋" panose="02010609060101010101" pitchFamily="49" charset="-122"/>
                <a:cs typeface="+mn-ea"/>
                <a:sym typeface="+mn-lt"/>
              </a:rPr>
              <a:t>适应性自旋（</a:t>
            </a:r>
            <a:r>
              <a:rPr lang="en-US" altLang="zh-CN" sz="2400" b="1" dirty="0">
                <a:latin typeface="仿宋" panose="02010609060101010101" pitchFamily="49" charset="-122"/>
                <a:ea typeface="仿宋" panose="02010609060101010101" pitchFamily="49" charset="-122"/>
                <a:cs typeface="+mn-ea"/>
                <a:sym typeface="+mn-lt"/>
              </a:rPr>
              <a:t>Adaptive  Spinning</a:t>
            </a:r>
            <a:r>
              <a:rPr lang="zh-CN" altLang="en-US" sz="2400" b="1" dirty="0">
                <a:latin typeface="仿宋" panose="02010609060101010101" pitchFamily="49" charset="-122"/>
                <a:ea typeface="仿宋" panose="02010609060101010101" pitchFamily="49" charset="-122"/>
                <a:cs typeface="+mn-ea"/>
                <a:sym typeface="+mn-lt"/>
              </a:rPr>
              <a:t>）</a:t>
            </a:r>
          </a:p>
          <a:p>
            <a:pPr marL="342900" indent="-342900">
              <a:buFont typeface="Wingdings" pitchFamily="2" charset="2"/>
              <a:buChar char="Ø"/>
            </a:pPr>
            <a:r>
              <a:rPr lang="zh-CN" altLang="en-US" sz="2400" b="1" dirty="0">
                <a:latin typeface="仿宋" panose="02010609060101010101" pitchFamily="49" charset="-122"/>
                <a:ea typeface="仿宋" panose="02010609060101010101" pitchFamily="49" charset="-122"/>
                <a:cs typeface="+mn-ea"/>
                <a:sym typeface="+mn-lt"/>
              </a:rPr>
              <a:t>锁消除（</a:t>
            </a:r>
            <a:r>
              <a:rPr lang="en-US" altLang="zh-CN" sz="2400" b="1" dirty="0">
                <a:latin typeface="仿宋" panose="02010609060101010101" pitchFamily="49" charset="-122"/>
                <a:ea typeface="仿宋" panose="02010609060101010101" pitchFamily="49" charset="-122"/>
                <a:cs typeface="+mn-ea"/>
                <a:sym typeface="+mn-lt"/>
              </a:rPr>
              <a:t>Lock Elimination</a:t>
            </a:r>
            <a:r>
              <a:rPr lang="zh-CN" altLang="en-US" sz="2400" b="1" dirty="0">
                <a:latin typeface="仿宋" panose="02010609060101010101" pitchFamily="49" charset="-122"/>
                <a:ea typeface="仿宋" panose="02010609060101010101" pitchFamily="49" charset="-122"/>
                <a:cs typeface="+mn-ea"/>
                <a:sym typeface="+mn-lt"/>
              </a:rPr>
              <a:t>）</a:t>
            </a:r>
          </a:p>
          <a:p>
            <a:pPr marL="342900" indent="-342900">
              <a:buFont typeface="Wingdings" pitchFamily="2" charset="2"/>
              <a:buChar char="Ø"/>
            </a:pPr>
            <a:r>
              <a:rPr lang="zh-CN" altLang="en-US" sz="2400" b="1" dirty="0">
                <a:latin typeface="仿宋" panose="02010609060101010101" pitchFamily="49" charset="-122"/>
                <a:ea typeface="仿宋" panose="02010609060101010101" pitchFamily="49" charset="-122"/>
                <a:cs typeface="+mn-ea"/>
                <a:sym typeface="+mn-lt"/>
              </a:rPr>
              <a:t>锁粗化（</a:t>
            </a:r>
            <a:r>
              <a:rPr lang="en-US" altLang="zh-CN" sz="2400" b="1" dirty="0">
                <a:latin typeface="仿宋" panose="02010609060101010101" pitchFamily="49" charset="-122"/>
                <a:ea typeface="仿宋" panose="02010609060101010101" pitchFamily="49" charset="-122"/>
                <a:cs typeface="+mn-ea"/>
                <a:sym typeface="+mn-lt"/>
              </a:rPr>
              <a:t>Lock Coarsening</a:t>
            </a:r>
            <a:r>
              <a:rPr lang="zh-CN" altLang="en-US" sz="2400" b="1" dirty="0">
                <a:latin typeface="仿宋" panose="02010609060101010101" pitchFamily="49" charset="-122"/>
                <a:ea typeface="仿宋" panose="02010609060101010101" pitchFamily="49" charset="-122"/>
                <a:cs typeface="+mn-ea"/>
                <a:sym typeface="+mn-lt"/>
              </a:rPr>
              <a:t>）</a:t>
            </a:r>
          </a:p>
          <a:p>
            <a:pPr marL="342900" indent="-342900">
              <a:buFont typeface="Wingdings" pitchFamily="2" charset="2"/>
              <a:buChar char="Ø"/>
            </a:pPr>
            <a:r>
              <a:rPr lang="zh-CN" altLang="en-US" sz="2400" b="1" dirty="0">
                <a:latin typeface="仿宋" panose="02010609060101010101" pitchFamily="49" charset="-122"/>
                <a:ea typeface="仿宋" panose="02010609060101010101" pitchFamily="49" charset="-122"/>
                <a:cs typeface="+mn-ea"/>
                <a:sym typeface="+mn-lt"/>
              </a:rPr>
              <a:t>轻量级锁（</a:t>
            </a:r>
            <a:r>
              <a:rPr lang="en-US" altLang="zh-CN" sz="2400" b="1" dirty="0">
                <a:latin typeface="仿宋" panose="02010609060101010101" pitchFamily="49" charset="-122"/>
                <a:ea typeface="仿宋" panose="02010609060101010101" pitchFamily="49" charset="-122"/>
                <a:cs typeface="+mn-ea"/>
                <a:sym typeface="+mn-lt"/>
              </a:rPr>
              <a:t>Lightweight Locking</a:t>
            </a:r>
            <a:r>
              <a:rPr lang="zh-CN" altLang="en-US" sz="2400" b="1" dirty="0">
                <a:latin typeface="仿宋" panose="02010609060101010101" pitchFamily="49" charset="-122"/>
                <a:ea typeface="仿宋" panose="02010609060101010101" pitchFamily="49" charset="-122"/>
                <a:cs typeface="+mn-ea"/>
                <a:sym typeface="+mn-lt"/>
              </a:rPr>
              <a:t>）</a:t>
            </a:r>
          </a:p>
          <a:p>
            <a:pPr marL="342900" indent="-342900">
              <a:buFont typeface="Wingdings" pitchFamily="2" charset="2"/>
              <a:buChar char="Ø"/>
            </a:pPr>
            <a:r>
              <a:rPr lang="zh-CN" altLang="en-US" sz="2400" b="1" dirty="0">
                <a:latin typeface="仿宋" panose="02010609060101010101" pitchFamily="49" charset="-122"/>
                <a:ea typeface="仿宋" panose="02010609060101010101" pitchFamily="49" charset="-122"/>
                <a:cs typeface="+mn-ea"/>
                <a:sym typeface="+mn-lt"/>
              </a:rPr>
              <a:t>偏向锁（</a:t>
            </a:r>
            <a:r>
              <a:rPr lang="en-US" altLang="zh-CN" sz="2400" b="1" dirty="0">
                <a:latin typeface="仿宋" panose="02010609060101010101" pitchFamily="49" charset="-122"/>
                <a:ea typeface="仿宋" panose="02010609060101010101" pitchFamily="49" charset="-122"/>
                <a:cs typeface="+mn-ea"/>
                <a:sym typeface="+mn-lt"/>
              </a:rPr>
              <a:t>Biased Locking</a:t>
            </a:r>
            <a:r>
              <a:rPr lang="zh-CN" altLang="en-US" sz="2400" b="1" dirty="0">
                <a:latin typeface="仿宋" panose="02010609060101010101" pitchFamily="49" charset="-122"/>
                <a:ea typeface="仿宋" panose="02010609060101010101" pitchFamily="49" charset="-122"/>
                <a:cs typeface="+mn-ea"/>
                <a:sym typeface="+mn-lt"/>
              </a:rPr>
              <a:t>）</a:t>
            </a:r>
            <a:endParaRPr lang="en-US" altLang="zh-CN"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zh-Hans" altLang="en-US" sz="2400" b="1" dirty="0">
                <a:latin typeface="仿宋" panose="02010609060101010101" pitchFamily="49" charset="-122"/>
                <a:ea typeface="仿宋" panose="02010609060101010101" pitchFamily="49" charset="-122"/>
                <a:cs typeface="+mn-ea"/>
                <a:sym typeface="+mn-lt"/>
              </a:rPr>
              <a:t>重量级锁（</a:t>
            </a:r>
            <a:r>
              <a:rPr lang="en-US" altLang="zh-Hans" sz="2400" b="1" dirty="0">
                <a:latin typeface="仿宋" panose="02010609060101010101" pitchFamily="49" charset="-122"/>
                <a:ea typeface="仿宋" panose="02010609060101010101" pitchFamily="49" charset="-122"/>
                <a:cs typeface="+mn-ea"/>
                <a:sym typeface="+mn-lt"/>
              </a:rPr>
              <a:t>Heavyweight</a:t>
            </a:r>
            <a:r>
              <a:rPr lang="zh-Hans" altLang="en-US" sz="2400" b="1" dirty="0">
                <a:latin typeface="仿宋" panose="02010609060101010101" pitchFamily="49" charset="-122"/>
                <a:ea typeface="仿宋" panose="02010609060101010101" pitchFamily="49" charset="-122"/>
                <a:cs typeface="+mn-ea"/>
                <a:sym typeface="+mn-lt"/>
              </a:rPr>
              <a:t> </a:t>
            </a:r>
            <a:r>
              <a:rPr lang="en-US" altLang="zh-Hans" sz="2400" b="1" dirty="0">
                <a:latin typeface="仿宋" panose="02010609060101010101" pitchFamily="49" charset="-122"/>
                <a:ea typeface="仿宋" panose="02010609060101010101" pitchFamily="49" charset="-122"/>
                <a:cs typeface="+mn-ea"/>
                <a:sym typeface="+mn-lt"/>
              </a:rPr>
              <a:t>Locking</a:t>
            </a:r>
            <a:r>
              <a:rPr lang="zh-Hans" altLang="en-US" sz="2400" b="1" dirty="0">
                <a:latin typeface="仿宋" panose="02010609060101010101" pitchFamily="49" charset="-122"/>
                <a:ea typeface="仿宋" panose="02010609060101010101" pitchFamily="49" charset="-122"/>
                <a:cs typeface="+mn-ea"/>
                <a:sym typeface="+mn-lt"/>
              </a:rPr>
              <a:t>）</a:t>
            </a:r>
            <a:endParaRPr lang="en-US" altLang="zh-CN" sz="2400" b="1" dirty="0">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2049409221"/>
      </p:ext>
    </p:extLst>
  </p:cSld>
  <p:clrMapOvr>
    <a:masterClrMapping/>
  </p:clrMapOvr>
  <p:transition spd="slow">
    <p:wip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Thread</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Synchronization</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Utilities</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
        <p:nvSpPr>
          <p:cNvPr id="5" name="TextBox 50">
            <a:extLst>
              <a:ext uri="{FF2B5EF4-FFF2-40B4-BE49-F238E27FC236}">
                <a16:creationId xmlns:a16="http://schemas.microsoft.com/office/drawing/2014/main" id="{8E034AE7-5E15-D54B-AE8B-0F5A245FDE42}"/>
              </a:ext>
            </a:extLst>
          </p:cNvPr>
          <p:cNvSpPr txBox="1"/>
          <p:nvPr/>
        </p:nvSpPr>
        <p:spPr>
          <a:xfrm>
            <a:off x="265176" y="1343387"/>
            <a:ext cx="11487142" cy="2308324"/>
          </a:xfrm>
          <a:prstGeom prst="rect">
            <a:avLst/>
          </a:prstGeom>
          <a:noFill/>
        </p:spPr>
        <p:txBody>
          <a:bodyPr wrap="square" rtlCol="0">
            <a:spAutoFit/>
          </a:bodyPr>
          <a:lstStyle/>
          <a:p>
            <a:pPr marL="342900" indent="-342900">
              <a:buFont typeface="Wingdings" pitchFamily="2" charset="2"/>
              <a:buChar char="Ø"/>
            </a:pPr>
            <a:r>
              <a:rPr lang="en-US" altLang="zh-Hans" sz="2400" b="1" dirty="0">
                <a:latin typeface="仿宋" panose="02010609060101010101" pitchFamily="49" charset="-122"/>
                <a:ea typeface="仿宋" panose="02010609060101010101" pitchFamily="49" charset="-122"/>
                <a:cs typeface="+mn-ea"/>
                <a:sym typeface="+mn-lt"/>
              </a:rPr>
              <a:t>Condition</a:t>
            </a: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CyclicBarrier</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CountDownLatch</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a:latin typeface="仿宋" panose="02010609060101010101" pitchFamily="49" charset="-122"/>
                <a:ea typeface="仿宋" panose="02010609060101010101" pitchFamily="49" charset="-122"/>
                <a:cs typeface="+mn-ea"/>
                <a:sym typeface="+mn-lt"/>
              </a:rPr>
              <a:t>Semaphore</a:t>
            </a:r>
          </a:p>
          <a:p>
            <a:pPr marL="342900" indent="-342900">
              <a:buFont typeface="Wingdings" pitchFamily="2" charset="2"/>
              <a:buChar char="Ø"/>
            </a:pPr>
            <a:r>
              <a:rPr lang="en-US" altLang="zh-Hans" sz="2400" b="1" dirty="0">
                <a:latin typeface="仿宋" panose="02010609060101010101" pitchFamily="49" charset="-122"/>
                <a:ea typeface="仿宋" panose="02010609060101010101" pitchFamily="49" charset="-122"/>
                <a:cs typeface="+mn-ea"/>
                <a:sym typeface="+mn-lt"/>
              </a:rPr>
              <a:t>Exchange</a:t>
            </a:r>
          </a:p>
          <a:p>
            <a:pPr marL="342900" indent="-342900">
              <a:buFont typeface="Wingdings" pitchFamily="2" charset="2"/>
              <a:buChar char="Ø"/>
            </a:pPr>
            <a:r>
              <a:rPr lang="en-US" altLang="zh-Hans" sz="2400" b="1" dirty="0">
                <a:latin typeface="仿宋" panose="02010609060101010101" pitchFamily="49" charset="-122"/>
                <a:ea typeface="仿宋" panose="02010609060101010101" pitchFamily="49" charset="-122"/>
                <a:cs typeface="+mn-ea"/>
                <a:sym typeface="+mn-lt"/>
              </a:rPr>
              <a:t>Callable</a:t>
            </a:r>
          </a:p>
        </p:txBody>
      </p:sp>
    </p:spTree>
    <p:extLst>
      <p:ext uri="{BB962C8B-B14F-4D97-AF65-F5344CB8AC3E}">
        <p14:creationId xmlns:p14="http://schemas.microsoft.com/office/powerpoint/2010/main" val="2513774754"/>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1384995"/>
          </a:xfrm>
          <a:prstGeom prst="rect">
            <a:avLst/>
          </a:prstGeom>
          <a:noFill/>
        </p:spPr>
        <p:txBody>
          <a:bodyPr wrap="square" rtlCol="0">
            <a:spAutoFit/>
          </a:bodyPr>
          <a:lstStyle/>
          <a:p>
            <a:r>
              <a:rPr lang="zh-CN" altLang="en-US" sz="2800" b="1" dirty="0">
                <a:solidFill>
                  <a:srgbClr val="7030A0"/>
                </a:solidFill>
                <a:latin typeface="仿宋" panose="02010609060101010101" pitchFamily="49" charset="-122"/>
                <a:ea typeface="仿宋" panose="02010609060101010101" pitchFamily="49" charset="-122"/>
                <a:cs typeface="+mn-ea"/>
                <a:sym typeface="+mn-lt"/>
              </a:rPr>
              <a:t>现代处理器为了提升数据存取的效率在</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CPU</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内部都加了</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L1,L2,L3</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这样的三级缓存</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(Cache)</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a:t>
            </a:r>
          </a:p>
          <a:p>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6" name="图片 5">
            <a:extLst>
              <a:ext uri="{FF2B5EF4-FFF2-40B4-BE49-F238E27FC236}">
                <a16:creationId xmlns:a16="http://schemas.microsoft.com/office/drawing/2014/main" id="{1866F9D7-4375-7F46-9376-1022B7A86122}"/>
              </a:ext>
            </a:extLst>
          </p:cNvPr>
          <p:cNvPicPr>
            <a:picLocks noChangeAspect="1"/>
          </p:cNvPicPr>
          <p:nvPr/>
        </p:nvPicPr>
        <p:blipFill>
          <a:blip r:embed="rId3"/>
          <a:stretch>
            <a:fillRect/>
          </a:stretch>
        </p:blipFill>
        <p:spPr>
          <a:xfrm>
            <a:off x="1810512" y="1744972"/>
            <a:ext cx="7200900" cy="4787900"/>
          </a:xfrm>
          <a:prstGeom prst="rect">
            <a:avLst/>
          </a:prstGeom>
        </p:spPr>
      </p:pic>
    </p:spTree>
    <p:extLst>
      <p:ext uri="{BB962C8B-B14F-4D97-AF65-F5344CB8AC3E}">
        <p14:creationId xmlns:p14="http://schemas.microsoft.com/office/powerpoint/2010/main" val="2772208757"/>
      </p:ext>
    </p:extLst>
  </p:cSld>
  <p:clrMapOvr>
    <a:masterClrMapping/>
  </p:clrMapOvr>
  <p:transition spd="slow">
    <p:wip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Condition</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2" name="图片 1">
            <a:extLst>
              <a:ext uri="{FF2B5EF4-FFF2-40B4-BE49-F238E27FC236}">
                <a16:creationId xmlns:a16="http://schemas.microsoft.com/office/drawing/2014/main" id="{7EB04D35-DC7E-E249-B41E-4C8EAAE27305}"/>
              </a:ext>
            </a:extLst>
          </p:cNvPr>
          <p:cNvPicPr>
            <a:picLocks noChangeAspect="1"/>
          </p:cNvPicPr>
          <p:nvPr/>
        </p:nvPicPr>
        <p:blipFill>
          <a:blip r:embed="rId3"/>
          <a:stretch>
            <a:fillRect/>
          </a:stretch>
        </p:blipFill>
        <p:spPr>
          <a:xfrm>
            <a:off x="265176" y="3419284"/>
            <a:ext cx="7738793" cy="3067940"/>
          </a:xfrm>
          <a:prstGeom prst="rect">
            <a:avLst/>
          </a:prstGeom>
        </p:spPr>
      </p:pic>
      <p:sp>
        <p:nvSpPr>
          <p:cNvPr id="6" name="TextBox 50">
            <a:extLst>
              <a:ext uri="{FF2B5EF4-FFF2-40B4-BE49-F238E27FC236}">
                <a16:creationId xmlns:a16="http://schemas.microsoft.com/office/drawing/2014/main" id="{37C28C9C-254D-EB42-8BEE-0D1C450B222A}"/>
              </a:ext>
            </a:extLst>
          </p:cNvPr>
          <p:cNvSpPr txBox="1"/>
          <p:nvPr/>
        </p:nvSpPr>
        <p:spPr>
          <a:xfrm>
            <a:off x="265176" y="1343387"/>
            <a:ext cx="11487142" cy="1938992"/>
          </a:xfrm>
          <a:prstGeom prst="rect">
            <a:avLst/>
          </a:prstGeom>
          <a:noFill/>
        </p:spPr>
        <p:txBody>
          <a:bodyPr wrap="square" rtlCol="0">
            <a:spAutoFit/>
          </a:bodyPr>
          <a:lstStyle/>
          <a:p>
            <a:r>
              <a:rPr lang="zh-CN" altLang="en-US" sz="2400" b="1" dirty="0">
                <a:latin typeface="仿宋" panose="02010609060101010101" pitchFamily="49" charset="-122"/>
                <a:ea typeface="仿宋" panose="02010609060101010101" pitchFamily="49" charset="-122"/>
                <a:cs typeface="+mn-ea"/>
                <a:sym typeface="+mn-lt"/>
              </a:rPr>
              <a:t>条件（也称为条件队列 或条件变量）为线程提供了一个含义，以便在某个状态条件现在可能为 </a:t>
            </a:r>
            <a:r>
              <a:rPr lang="en-US" altLang="zh-Hans" sz="2400" b="1" dirty="0">
                <a:latin typeface="仿宋" panose="02010609060101010101" pitchFamily="49" charset="-122"/>
                <a:ea typeface="仿宋" panose="02010609060101010101" pitchFamily="49" charset="-122"/>
                <a:cs typeface="+mn-ea"/>
                <a:sym typeface="+mn-lt"/>
              </a:rPr>
              <a:t>true </a:t>
            </a:r>
            <a:r>
              <a:rPr lang="zh-CN" altLang="en-US" sz="2400" b="1" dirty="0">
                <a:latin typeface="仿宋" panose="02010609060101010101" pitchFamily="49" charset="-122"/>
                <a:ea typeface="仿宋" panose="02010609060101010101" pitchFamily="49" charset="-122"/>
                <a:cs typeface="+mn-ea"/>
                <a:sym typeface="+mn-lt"/>
              </a:rPr>
              <a:t>的另一个线程通知它之前，一直挂起该线程（即让其“等待”）。因为访问此共享状态信息发生在不同的线程中，所以它必须受保护，因此要将某种形式的锁与该条件相关联。等待提供一个条件的主要属性是：以原子方式 释放相关的锁，并挂起当前线程，就像 </a:t>
            </a:r>
            <a:r>
              <a:rPr lang="en-US" altLang="zh-Hans" sz="2400" b="1" dirty="0" err="1">
                <a:latin typeface="仿宋" panose="02010609060101010101" pitchFamily="49" charset="-122"/>
                <a:ea typeface="仿宋" panose="02010609060101010101" pitchFamily="49" charset="-122"/>
                <a:cs typeface="+mn-ea"/>
                <a:sym typeface="+mn-lt"/>
              </a:rPr>
              <a:t>Object.wait</a:t>
            </a:r>
            <a:r>
              <a:rPr lang="en-US" altLang="zh-Hans" sz="2400" b="1" dirty="0">
                <a:latin typeface="仿宋" panose="02010609060101010101" pitchFamily="49" charset="-122"/>
                <a:ea typeface="仿宋" panose="02010609060101010101" pitchFamily="49" charset="-122"/>
                <a:cs typeface="+mn-ea"/>
                <a:sym typeface="+mn-lt"/>
              </a:rPr>
              <a:t> </a:t>
            </a:r>
            <a:r>
              <a:rPr lang="zh-CN" altLang="en-US" sz="2400" b="1" dirty="0">
                <a:latin typeface="仿宋" panose="02010609060101010101" pitchFamily="49" charset="-122"/>
                <a:ea typeface="仿宋" panose="02010609060101010101" pitchFamily="49" charset="-122"/>
                <a:cs typeface="+mn-ea"/>
                <a:sym typeface="+mn-lt"/>
              </a:rPr>
              <a:t>做的那样。</a:t>
            </a:r>
            <a:endParaRPr lang="en-US" altLang="zh-Hans" sz="2400" b="1" dirty="0">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61120563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err="1">
                <a:solidFill>
                  <a:srgbClr val="7030A0"/>
                </a:solidFill>
                <a:latin typeface="仿宋" panose="02010609060101010101" pitchFamily="49" charset="-122"/>
                <a:ea typeface="仿宋" panose="02010609060101010101" pitchFamily="49" charset="-122"/>
                <a:cs typeface="+mn-ea"/>
                <a:sym typeface="+mn-lt"/>
              </a:rPr>
              <a:t>CyclicBarrier</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
        <p:nvSpPr>
          <p:cNvPr id="5" name="TextBox 50">
            <a:extLst>
              <a:ext uri="{FF2B5EF4-FFF2-40B4-BE49-F238E27FC236}">
                <a16:creationId xmlns:a16="http://schemas.microsoft.com/office/drawing/2014/main" id="{B0718E98-7E74-D542-8550-9FC51B7D2379}"/>
              </a:ext>
            </a:extLst>
          </p:cNvPr>
          <p:cNvSpPr txBox="1"/>
          <p:nvPr/>
        </p:nvSpPr>
        <p:spPr>
          <a:xfrm>
            <a:off x="265176" y="1141506"/>
            <a:ext cx="11487142" cy="3046988"/>
          </a:xfrm>
          <a:prstGeom prst="rect">
            <a:avLst/>
          </a:prstGeom>
          <a:noFill/>
        </p:spPr>
        <p:txBody>
          <a:bodyPr wrap="square" rtlCol="0">
            <a:spAutoFit/>
          </a:bodyPr>
          <a:lstStyle/>
          <a:p>
            <a:pPr marL="342900" indent="-342900">
              <a:buFont typeface="Wingdings" pitchFamily="2" charset="2"/>
              <a:buChar char="Ø"/>
            </a:pPr>
            <a:r>
              <a:rPr lang="zh-CN" altLang="en-US" sz="2400" b="1" dirty="0">
                <a:latin typeface="仿宋" panose="02010609060101010101" pitchFamily="49" charset="-122"/>
                <a:ea typeface="仿宋" panose="02010609060101010101" pitchFamily="49" charset="-122"/>
                <a:cs typeface="+mn-ea"/>
                <a:sym typeface="+mn-lt"/>
              </a:rPr>
              <a:t>一个同步辅助类，它允许一组线程互相等待，直到到达某个公共屏障点 </a:t>
            </a:r>
            <a:r>
              <a:rPr lang="en-US" altLang="zh-CN" sz="2400" b="1" dirty="0">
                <a:latin typeface="仿宋" panose="02010609060101010101" pitchFamily="49" charset="-122"/>
                <a:ea typeface="仿宋" panose="02010609060101010101" pitchFamily="49" charset="-122"/>
                <a:cs typeface="+mn-ea"/>
                <a:sym typeface="+mn-lt"/>
              </a:rPr>
              <a:t>(common barrier point)</a:t>
            </a:r>
            <a:r>
              <a:rPr lang="zh-CN" altLang="en-US" sz="2400" b="1" dirty="0">
                <a:latin typeface="仿宋" panose="02010609060101010101" pitchFamily="49" charset="-122"/>
                <a:ea typeface="仿宋" panose="02010609060101010101" pitchFamily="49" charset="-122"/>
                <a:cs typeface="+mn-ea"/>
                <a:sym typeface="+mn-lt"/>
              </a:rPr>
              <a:t>。在涉及一组固定大小的线程的程序中，这些线程必须不时地互相等待，此时 </a:t>
            </a:r>
            <a:r>
              <a:rPr lang="en-US" altLang="zh-CN" sz="2400" b="1" dirty="0" err="1">
                <a:latin typeface="仿宋" panose="02010609060101010101" pitchFamily="49" charset="-122"/>
                <a:ea typeface="仿宋" panose="02010609060101010101" pitchFamily="49" charset="-122"/>
                <a:cs typeface="+mn-ea"/>
                <a:sym typeface="+mn-lt"/>
              </a:rPr>
              <a:t>CyclicBarrier</a:t>
            </a:r>
            <a:r>
              <a:rPr lang="en-US" altLang="zh-CN" sz="2400" b="1" dirty="0">
                <a:latin typeface="仿宋" panose="02010609060101010101" pitchFamily="49" charset="-122"/>
                <a:ea typeface="仿宋" panose="02010609060101010101" pitchFamily="49" charset="-122"/>
                <a:cs typeface="+mn-ea"/>
                <a:sym typeface="+mn-lt"/>
              </a:rPr>
              <a:t> </a:t>
            </a:r>
            <a:r>
              <a:rPr lang="zh-CN" altLang="en-US" sz="2400" b="1" dirty="0">
                <a:latin typeface="仿宋" panose="02010609060101010101" pitchFamily="49" charset="-122"/>
                <a:ea typeface="仿宋" panose="02010609060101010101" pitchFamily="49" charset="-122"/>
                <a:cs typeface="+mn-ea"/>
                <a:sym typeface="+mn-lt"/>
              </a:rPr>
              <a:t>很有用。因为该 </a:t>
            </a:r>
            <a:r>
              <a:rPr lang="en-US" altLang="zh-CN" sz="2400" b="1" dirty="0">
                <a:latin typeface="仿宋" panose="02010609060101010101" pitchFamily="49" charset="-122"/>
                <a:ea typeface="仿宋" panose="02010609060101010101" pitchFamily="49" charset="-122"/>
                <a:cs typeface="+mn-ea"/>
                <a:sym typeface="+mn-lt"/>
              </a:rPr>
              <a:t>barrier </a:t>
            </a:r>
            <a:r>
              <a:rPr lang="zh-CN" altLang="en-US" sz="2400" b="1" dirty="0">
                <a:latin typeface="仿宋" panose="02010609060101010101" pitchFamily="49" charset="-122"/>
                <a:ea typeface="仿宋" panose="02010609060101010101" pitchFamily="49" charset="-122"/>
                <a:cs typeface="+mn-ea"/>
                <a:sym typeface="+mn-lt"/>
              </a:rPr>
              <a:t>在释放等待线程后可以重用，所以称它为循环 的 </a:t>
            </a:r>
            <a:r>
              <a:rPr lang="en-US" altLang="zh-CN" sz="2400" b="1" dirty="0">
                <a:latin typeface="仿宋" panose="02010609060101010101" pitchFamily="49" charset="-122"/>
                <a:ea typeface="仿宋" panose="02010609060101010101" pitchFamily="49" charset="-122"/>
                <a:cs typeface="+mn-ea"/>
                <a:sym typeface="+mn-lt"/>
              </a:rPr>
              <a:t>barrier</a:t>
            </a:r>
            <a:r>
              <a:rPr lang="zh-CN" altLang="en-US" sz="2400" b="1" dirty="0">
                <a:latin typeface="仿宋" panose="02010609060101010101" pitchFamily="49" charset="-122"/>
                <a:ea typeface="仿宋" panose="02010609060101010101" pitchFamily="49" charset="-122"/>
                <a:cs typeface="+mn-ea"/>
                <a:sym typeface="+mn-lt"/>
              </a:rPr>
              <a:t>。</a:t>
            </a:r>
          </a:p>
          <a:p>
            <a:pPr marL="342900" indent="-342900">
              <a:buFont typeface="Wingdings" pitchFamily="2" charset="2"/>
              <a:buChar char="Ø"/>
            </a:pPr>
            <a:endParaRPr lang="zh-CN" altLang="en-U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CN" sz="2400" b="1" dirty="0" err="1">
                <a:latin typeface="仿宋" panose="02010609060101010101" pitchFamily="49" charset="-122"/>
                <a:ea typeface="仿宋" panose="02010609060101010101" pitchFamily="49" charset="-122"/>
                <a:cs typeface="+mn-ea"/>
                <a:sym typeface="+mn-lt"/>
              </a:rPr>
              <a:t>CyclicBarrier</a:t>
            </a:r>
            <a:r>
              <a:rPr lang="en-US" altLang="zh-CN" sz="2400" b="1" dirty="0">
                <a:latin typeface="仿宋" panose="02010609060101010101" pitchFamily="49" charset="-122"/>
                <a:ea typeface="仿宋" panose="02010609060101010101" pitchFamily="49" charset="-122"/>
                <a:cs typeface="+mn-ea"/>
                <a:sym typeface="+mn-lt"/>
              </a:rPr>
              <a:t> </a:t>
            </a:r>
            <a:r>
              <a:rPr lang="zh-CN" altLang="en-US" sz="2400" b="1" dirty="0">
                <a:latin typeface="仿宋" panose="02010609060101010101" pitchFamily="49" charset="-122"/>
                <a:ea typeface="仿宋" panose="02010609060101010101" pitchFamily="49" charset="-122"/>
                <a:cs typeface="+mn-ea"/>
                <a:sym typeface="+mn-lt"/>
              </a:rPr>
              <a:t>支持一个可选的 </a:t>
            </a:r>
            <a:r>
              <a:rPr lang="en-US" altLang="zh-CN" sz="2400" b="1" dirty="0">
                <a:latin typeface="仿宋" panose="02010609060101010101" pitchFamily="49" charset="-122"/>
                <a:ea typeface="仿宋" panose="02010609060101010101" pitchFamily="49" charset="-122"/>
                <a:cs typeface="+mn-ea"/>
                <a:sym typeface="+mn-lt"/>
              </a:rPr>
              <a:t>Runnable </a:t>
            </a:r>
            <a:r>
              <a:rPr lang="zh-CN" altLang="en-US" sz="2400" b="1" dirty="0">
                <a:latin typeface="仿宋" panose="02010609060101010101" pitchFamily="49" charset="-122"/>
                <a:ea typeface="仿宋" panose="02010609060101010101" pitchFamily="49" charset="-122"/>
                <a:cs typeface="+mn-ea"/>
                <a:sym typeface="+mn-lt"/>
              </a:rPr>
              <a:t>命令，在一组线程中的最后一个线程到达之后（但在释放所有线程之前），该命令只在每个屏障点运行一次。若在继续所有参与线程之前更新共享状态，此屏障操作 很有用。</a:t>
            </a:r>
            <a:endParaRPr lang="en-US" altLang="zh-Hans" sz="2400" b="1" dirty="0">
              <a:latin typeface="仿宋" panose="02010609060101010101" pitchFamily="49" charset="-122"/>
              <a:ea typeface="仿宋" panose="02010609060101010101" pitchFamily="49" charset="-122"/>
              <a:cs typeface="+mn-ea"/>
              <a:sym typeface="+mn-lt"/>
            </a:endParaRPr>
          </a:p>
        </p:txBody>
      </p:sp>
      <p:pic>
        <p:nvPicPr>
          <p:cNvPr id="2" name="图片 1">
            <a:extLst>
              <a:ext uri="{FF2B5EF4-FFF2-40B4-BE49-F238E27FC236}">
                <a16:creationId xmlns:a16="http://schemas.microsoft.com/office/drawing/2014/main" id="{F0BD63C2-45DD-3442-BE94-AC9402649821}"/>
              </a:ext>
            </a:extLst>
          </p:cNvPr>
          <p:cNvPicPr>
            <a:picLocks noChangeAspect="1"/>
          </p:cNvPicPr>
          <p:nvPr/>
        </p:nvPicPr>
        <p:blipFill>
          <a:blip r:embed="rId3"/>
          <a:stretch>
            <a:fillRect/>
          </a:stretch>
        </p:blipFill>
        <p:spPr>
          <a:xfrm>
            <a:off x="4456133" y="1937830"/>
            <a:ext cx="5702300" cy="4686300"/>
          </a:xfrm>
          <a:prstGeom prst="rect">
            <a:avLst/>
          </a:prstGeom>
        </p:spPr>
      </p:pic>
    </p:spTree>
    <p:extLst>
      <p:ext uri="{BB962C8B-B14F-4D97-AF65-F5344CB8AC3E}">
        <p14:creationId xmlns:p14="http://schemas.microsoft.com/office/powerpoint/2010/main" val="212970742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err="1">
                <a:solidFill>
                  <a:srgbClr val="7030A0"/>
                </a:solidFill>
                <a:latin typeface="仿宋" panose="02010609060101010101" pitchFamily="49" charset="-122"/>
                <a:ea typeface="仿宋" panose="02010609060101010101" pitchFamily="49" charset="-122"/>
                <a:cs typeface="+mn-ea"/>
                <a:sym typeface="+mn-lt"/>
              </a:rPr>
              <a:t>CountDownLatch</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
        <p:nvSpPr>
          <p:cNvPr id="5" name="TextBox 50">
            <a:extLst>
              <a:ext uri="{FF2B5EF4-FFF2-40B4-BE49-F238E27FC236}">
                <a16:creationId xmlns:a16="http://schemas.microsoft.com/office/drawing/2014/main" id="{094F5F52-27D2-EA4D-8395-ECAC8F4EE9C5}"/>
              </a:ext>
            </a:extLst>
          </p:cNvPr>
          <p:cNvSpPr txBox="1"/>
          <p:nvPr/>
        </p:nvSpPr>
        <p:spPr>
          <a:xfrm>
            <a:off x="265176" y="1141506"/>
            <a:ext cx="11487142" cy="3785652"/>
          </a:xfrm>
          <a:prstGeom prst="rect">
            <a:avLst/>
          </a:prstGeom>
          <a:noFill/>
        </p:spPr>
        <p:txBody>
          <a:bodyPr wrap="square" rtlCol="0">
            <a:spAutoFit/>
          </a:bodyPr>
          <a:lstStyle/>
          <a:p>
            <a:pPr marL="342900" indent="-342900">
              <a:buFont typeface="Wingdings" pitchFamily="2" charset="2"/>
              <a:buChar char="Ø"/>
            </a:pPr>
            <a:r>
              <a:rPr lang="zh-CN" altLang="en-US" sz="2400" b="1" dirty="0">
                <a:latin typeface="仿宋" panose="02010609060101010101" pitchFamily="49" charset="-122"/>
                <a:ea typeface="仿宋" panose="02010609060101010101" pitchFamily="49" charset="-122"/>
                <a:cs typeface="+mn-ea"/>
                <a:sym typeface="+mn-lt"/>
              </a:rPr>
              <a:t>闭锁（</a:t>
            </a:r>
            <a:r>
              <a:rPr lang="en-US" altLang="zh-CN" sz="2400" b="1" dirty="0">
                <a:latin typeface="仿宋" panose="02010609060101010101" pitchFamily="49" charset="-122"/>
                <a:ea typeface="仿宋" panose="02010609060101010101" pitchFamily="49" charset="-122"/>
                <a:cs typeface="+mn-ea"/>
                <a:sym typeface="+mn-lt"/>
              </a:rPr>
              <a:t>Latch</a:t>
            </a:r>
            <a:r>
              <a:rPr lang="zh-CN" altLang="en-US" sz="2400" b="1" dirty="0">
                <a:latin typeface="仿宋" panose="02010609060101010101" pitchFamily="49" charset="-122"/>
                <a:ea typeface="仿宋" panose="02010609060101010101" pitchFamily="49" charset="-122"/>
                <a:cs typeface="+mn-ea"/>
                <a:sym typeface="+mn-lt"/>
              </a:rPr>
              <a:t>）：一种同步方法，可以延迟线程的进度直到线程到达某个终点状态。通俗的讲就是，一个闭锁相当于一扇大门，在大门打开之前所有线程都被阻断，一旦大门打开所有线程都将通过，但是一旦大门打开，所有线程都通过了，那么这个闭锁的状态就失效了，门的状态也就不能变了，只能是打开状态。也就是说闭锁的状态是一次性的，它确保在闭锁打开之前所有特定的活动都需要在闭锁打开之后才能完成。</a:t>
            </a:r>
          </a:p>
          <a:p>
            <a:pPr marL="342900" indent="-342900">
              <a:buFont typeface="Wingdings" pitchFamily="2" charset="2"/>
              <a:buChar char="Ø"/>
            </a:pPr>
            <a:r>
              <a:rPr lang="en-US" altLang="zh-CN" sz="2400" b="1" dirty="0" err="1">
                <a:latin typeface="仿宋" panose="02010609060101010101" pitchFamily="49" charset="-122"/>
                <a:ea typeface="仿宋" panose="02010609060101010101" pitchFamily="49" charset="-122"/>
                <a:cs typeface="+mn-ea"/>
                <a:sym typeface="+mn-lt"/>
              </a:rPr>
              <a:t>CountDownLatch</a:t>
            </a:r>
            <a:r>
              <a:rPr lang="zh-CN" altLang="en-US" sz="2400" b="1" dirty="0">
                <a:latin typeface="仿宋" panose="02010609060101010101" pitchFamily="49" charset="-122"/>
                <a:ea typeface="仿宋" panose="02010609060101010101" pitchFamily="49" charset="-122"/>
                <a:cs typeface="+mn-ea"/>
                <a:sym typeface="+mn-lt"/>
              </a:rPr>
              <a:t>是</a:t>
            </a:r>
            <a:r>
              <a:rPr lang="en-US" altLang="zh-CN" sz="2400" b="1" dirty="0">
                <a:latin typeface="仿宋" panose="02010609060101010101" pitchFamily="49" charset="-122"/>
                <a:ea typeface="仿宋" panose="02010609060101010101" pitchFamily="49" charset="-122"/>
                <a:cs typeface="+mn-ea"/>
                <a:sym typeface="+mn-lt"/>
              </a:rPr>
              <a:t>JDK 5+</a:t>
            </a:r>
            <a:r>
              <a:rPr lang="zh-CN" altLang="en-US" sz="2400" b="1" dirty="0">
                <a:latin typeface="仿宋" panose="02010609060101010101" pitchFamily="49" charset="-122"/>
                <a:ea typeface="仿宋" panose="02010609060101010101" pitchFamily="49" charset="-122"/>
                <a:cs typeface="+mn-ea"/>
                <a:sym typeface="+mn-lt"/>
              </a:rPr>
              <a:t>里面闭锁的一个实现，允许一个或者多个线程等待某个事件的发生。</a:t>
            </a:r>
            <a:r>
              <a:rPr lang="en-US" altLang="zh-CN" sz="2400" b="1" dirty="0" err="1">
                <a:latin typeface="仿宋" panose="02010609060101010101" pitchFamily="49" charset="-122"/>
                <a:ea typeface="仿宋" panose="02010609060101010101" pitchFamily="49" charset="-122"/>
                <a:cs typeface="+mn-ea"/>
                <a:sym typeface="+mn-lt"/>
              </a:rPr>
              <a:t>CountDownLatch</a:t>
            </a:r>
            <a:r>
              <a:rPr lang="zh-CN" altLang="en-US" sz="2400" b="1" dirty="0">
                <a:latin typeface="仿宋" panose="02010609060101010101" pitchFamily="49" charset="-122"/>
                <a:ea typeface="仿宋" panose="02010609060101010101" pitchFamily="49" charset="-122"/>
                <a:cs typeface="+mn-ea"/>
                <a:sym typeface="+mn-lt"/>
              </a:rPr>
              <a:t>有一个正数计数器，</a:t>
            </a:r>
            <a:r>
              <a:rPr lang="en-US" altLang="zh-CN" sz="2400" b="1" dirty="0" err="1">
                <a:latin typeface="仿宋" panose="02010609060101010101" pitchFamily="49" charset="-122"/>
                <a:ea typeface="仿宋" panose="02010609060101010101" pitchFamily="49" charset="-122"/>
                <a:cs typeface="+mn-ea"/>
                <a:sym typeface="+mn-lt"/>
              </a:rPr>
              <a:t>countDown</a:t>
            </a:r>
            <a:r>
              <a:rPr lang="zh-CN" altLang="en-US" sz="2400" b="1" dirty="0">
                <a:latin typeface="仿宋" panose="02010609060101010101" pitchFamily="49" charset="-122"/>
                <a:ea typeface="仿宋" panose="02010609060101010101" pitchFamily="49" charset="-122"/>
                <a:cs typeface="+mn-ea"/>
                <a:sym typeface="+mn-lt"/>
              </a:rPr>
              <a:t>方法对计数器做减操作，</a:t>
            </a:r>
            <a:r>
              <a:rPr lang="en-US" altLang="zh-CN" sz="2400" b="1" dirty="0">
                <a:latin typeface="仿宋" panose="02010609060101010101" pitchFamily="49" charset="-122"/>
                <a:ea typeface="仿宋" panose="02010609060101010101" pitchFamily="49" charset="-122"/>
                <a:cs typeface="+mn-ea"/>
                <a:sym typeface="+mn-lt"/>
              </a:rPr>
              <a:t>await</a:t>
            </a:r>
            <a:r>
              <a:rPr lang="zh-CN" altLang="en-US" sz="2400" b="1" dirty="0">
                <a:latin typeface="仿宋" panose="02010609060101010101" pitchFamily="49" charset="-122"/>
                <a:ea typeface="仿宋" panose="02010609060101010101" pitchFamily="49" charset="-122"/>
                <a:cs typeface="+mn-ea"/>
                <a:sym typeface="+mn-lt"/>
              </a:rPr>
              <a:t>方法等待计数器达到</a:t>
            </a:r>
            <a:r>
              <a:rPr lang="en-US" altLang="zh-CN" sz="2400" b="1" dirty="0">
                <a:latin typeface="仿宋" panose="02010609060101010101" pitchFamily="49" charset="-122"/>
                <a:ea typeface="仿宋" panose="02010609060101010101" pitchFamily="49" charset="-122"/>
                <a:cs typeface="+mn-ea"/>
                <a:sym typeface="+mn-lt"/>
              </a:rPr>
              <a:t>0</a:t>
            </a:r>
            <a:r>
              <a:rPr lang="zh-CN" altLang="en-US" sz="2400" b="1" dirty="0">
                <a:latin typeface="仿宋" panose="02010609060101010101" pitchFamily="49" charset="-122"/>
                <a:ea typeface="仿宋" panose="02010609060101010101" pitchFamily="49" charset="-122"/>
                <a:cs typeface="+mn-ea"/>
                <a:sym typeface="+mn-lt"/>
              </a:rPr>
              <a:t>。所有</a:t>
            </a:r>
            <a:r>
              <a:rPr lang="en-US" altLang="zh-CN" sz="2400" b="1" dirty="0">
                <a:latin typeface="仿宋" panose="02010609060101010101" pitchFamily="49" charset="-122"/>
                <a:ea typeface="仿宋" panose="02010609060101010101" pitchFamily="49" charset="-122"/>
                <a:cs typeface="+mn-ea"/>
                <a:sym typeface="+mn-lt"/>
              </a:rPr>
              <a:t>await</a:t>
            </a:r>
            <a:r>
              <a:rPr lang="zh-CN" altLang="en-US" sz="2400" b="1" dirty="0">
                <a:latin typeface="仿宋" panose="02010609060101010101" pitchFamily="49" charset="-122"/>
                <a:ea typeface="仿宋" panose="02010609060101010101" pitchFamily="49" charset="-122"/>
                <a:cs typeface="+mn-ea"/>
                <a:sym typeface="+mn-lt"/>
              </a:rPr>
              <a:t>的线程都会阻塞直到计数器为</a:t>
            </a:r>
            <a:r>
              <a:rPr lang="en-US" altLang="zh-CN" sz="2400" b="1" dirty="0">
                <a:latin typeface="仿宋" panose="02010609060101010101" pitchFamily="49" charset="-122"/>
                <a:ea typeface="仿宋" panose="02010609060101010101" pitchFamily="49" charset="-122"/>
                <a:cs typeface="+mn-ea"/>
                <a:sym typeface="+mn-lt"/>
              </a:rPr>
              <a:t>0</a:t>
            </a:r>
            <a:r>
              <a:rPr lang="zh-CN" altLang="en-US" sz="2400" b="1" dirty="0">
                <a:latin typeface="仿宋" panose="02010609060101010101" pitchFamily="49" charset="-122"/>
                <a:ea typeface="仿宋" panose="02010609060101010101" pitchFamily="49" charset="-122"/>
                <a:cs typeface="+mn-ea"/>
                <a:sym typeface="+mn-lt"/>
              </a:rPr>
              <a:t>或者等待线程中断或者超时。</a:t>
            </a:r>
            <a:endParaRPr lang="en-US" altLang="zh-Hans" sz="2400" b="1" dirty="0">
              <a:latin typeface="仿宋" panose="02010609060101010101" pitchFamily="49" charset="-122"/>
              <a:ea typeface="仿宋" panose="02010609060101010101" pitchFamily="49" charset="-122"/>
              <a:cs typeface="+mn-ea"/>
              <a:sym typeface="+mn-lt"/>
            </a:endParaRPr>
          </a:p>
        </p:txBody>
      </p:sp>
      <p:pic>
        <p:nvPicPr>
          <p:cNvPr id="2" name="图片 1">
            <a:extLst>
              <a:ext uri="{FF2B5EF4-FFF2-40B4-BE49-F238E27FC236}">
                <a16:creationId xmlns:a16="http://schemas.microsoft.com/office/drawing/2014/main" id="{AB79D2B2-E45D-304E-94C9-5A35430180ED}"/>
              </a:ext>
            </a:extLst>
          </p:cNvPr>
          <p:cNvPicPr>
            <a:picLocks noChangeAspect="1"/>
          </p:cNvPicPr>
          <p:nvPr/>
        </p:nvPicPr>
        <p:blipFill>
          <a:blip r:embed="rId3"/>
          <a:stretch>
            <a:fillRect/>
          </a:stretch>
        </p:blipFill>
        <p:spPr>
          <a:xfrm>
            <a:off x="4004871" y="3969830"/>
            <a:ext cx="5702300" cy="2654300"/>
          </a:xfrm>
          <a:prstGeom prst="rect">
            <a:avLst/>
          </a:prstGeom>
        </p:spPr>
      </p:pic>
    </p:spTree>
    <p:extLst>
      <p:ext uri="{BB962C8B-B14F-4D97-AF65-F5344CB8AC3E}">
        <p14:creationId xmlns:p14="http://schemas.microsoft.com/office/powerpoint/2010/main" val="127192214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Semaphore</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
        <p:nvSpPr>
          <p:cNvPr id="5" name="TextBox 50">
            <a:extLst>
              <a:ext uri="{FF2B5EF4-FFF2-40B4-BE49-F238E27FC236}">
                <a16:creationId xmlns:a16="http://schemas.microsoft.com/office/drawing/2014/main" id="{B15F9DF3-3857-874E-B884-E7D5E38759BD}"/>
              </a:ext>
            </a:extLst>
          </p:cNvPr>
          <p:cNvSpPr txBox="1"/>
          <p:nvPr/>
        </p:nvSpPr>
        <p:spPr>
          <a:xfrm>
            <a:off x="265176" y="1141506"/>
            <a:ext cx="11487142" cy="3785652"/>
          </a:xfrm>
          <a:prstGeom prst="rect">
            <a:avLst/>
          </a:prstGeom>
          <a:noFill/>
        </p:spPr>
        <p:txBody>
          <a:bodyPr wrap="square" rtlCol="0">
            <a:spAutoFit/>
          </a:bodyPr>
          <a:lstStyle/>
          <a:p>
            <a:pPr marL="342900" indent="-342900">
              <a:buFont typeface="Wingdings" pitchFamily="2" charset="2"/>
              <a:buChar char="Ø"/>
            </a:pPr>
            <a:r>
              <a:rPr lang="en-US" altLang="zh-CN" sz="2400" b="1" dirty="0">
                <a:latin typeface="仿宋" panose="02010609060101010101" pitchFamily="49" charset="-122"/>
                <a:ea typeface="仿宋" panose="02010609060101010101" pitchFamily="49" charset="-122"/>
                <a:cs typeface="+mn-ea"/>
                <a:sym typeface="+mn-lt"/>
              </a:rPr>
              <a:t>Semaphore </a:t>
            </a:r>
            <a:r>
              <a:rPr lang="zh-CN" altLang="en-US" sz="2400" b="1" dirty="0">
                <a:latin typeface="仿宋" panose="02010609060101010101" pitchFamily="49" charset="-122"/>
                <a:ea typeface="仿宋" panose="02010609060101010101" pitchFamily="49" charset="-122"/>
                <a:cs typeface="+mn-ea"/>
                <a:sym typeface="+mn-lt"/>
              </a:rPr>
              <a:t>是一个计数信号量。从概念上讲，信号量维护了一个许可集。如有必要，在许可可用前会阻塞每一个 </a:t>
            </a:r>
            <a:r>
              <a:rPr lang="en-US" altLang="zh-CN" sz="2400" b="1" dirty="0">
                <a:latin typeface="仿宋" panose="02010609060101010101" pitchFamily="49" charset="-122"/>
                <a:ea typeface="仿宋" panose="02010609060101010101" pitchFamily="49" charset="-122"/>
                <a:cs typeface="+mn-ea"/>
                <a:sym typeface="+mn-lt"/>
              </a:rPr>
              <a:t>acquire()</a:t>
            </a:r>
            <a:r>
              <a:rPr lang="zh-CN" altLang="en-US" sz="2400" b="1" dirty="0">
                <a:latin typeface="仿宋" panose="02010609060101010101" pitchFamily="49" charset="-122"/>
                <a:ea typeface="仿宋" panose="02010609060101010101" pitchFamily="49" charset="-122"/>
                <a:cs typeface="+mn-ea"/>
                <a:sym typeface="+mn-lt"/>
              </a:rPr>
              <a:t>，然后再获取该许可。每个 </a:t>
            </a:r>
            <a:r>
              <a:rPr lang="en-US" altLang="zh-CN" sz="2400" b="1" dirty="0">
                <a:latin typeface="仿宋" panose="02010609060101010101" pitchFamily="49" charset="-122"/>
                <a:ea typeface="仿宋" panose="02010609060101010101" pitchFamily="49" charset="-122"/>
                <a:cs typeface="+mn-ea"/>
                <a:sym typeface="+mn-lt"/>
              </a:rPr>
              <a:t>release() </a:t>
            </a:r>
            <a:r>
              <a:rPr lang="zh-CN" altLang="en-US" sz="2400" b="1" dirty="0">
                <a:latin typeface="仿宋" panose="02010609060101010101" pitchFamily="49" charset="-122"/>
                <a:ea typeface="仿宋" panose="02010609060101010101" pitchFamily="49" charset="-122"/>
                <a:cs typeface="+mn-ea"/>
                <a:sym typeface="+mn-lt"/>
              </a:rPr>
              <a:t>添加一个许可，从而可能释放一个正在阻塞的获取者。但是，不使用实际的许可对象，</a:t>
            </a:r>
            <a:r>
              <a:rPr lang="en-US" altLang="zh-CN" sz="2400" b="1" dirty="0">
                <a:latin typeface="仿宋" panose="02010609060101010101" pitchFamily="49" charset="-122"/>
                <a:ea typeface="仿宋" panose="02010609060101010101" pitchFamily="49" charset="-122"/>
                <a:cs typeface="+mn-ea"/>
                <a:sym typeface="+mn-lt"/>
              </a:rPr>
              <a:t>Semaphore </a:t>
            </a:r>
            <a:r>
              <a:rPr lang="zh-CN" altLang="en-US" sz="2400" b="1" dirty="0">
                <a:latin typeface="仿宋" panose="02010609060101010101" pitchFamily="49" charset="-122"/>
                <a:ea typeface="仿宋" panose="02010609060101010101" pitchFamily="49" charset="-122"/>
                <a:cs typeface="+mn-ea"/>
                <a:sym typeface="+mn-lt"/>
              </a:rPr>
              <a:t>只对可用许可的号码进行计数，并采取相应的行动。说白了，</a:t>
            </a:r>
            <a:r>
              <a:rPr lang="en-US" altLang="zh-CN" sz="2400" b="1" dirty="0">
                <a:latin typeface="仿宋" panose="02010609060101010101" pitchFamily="49" charset="-122"/>
                <a:ea typeface="仿宋" panose="02010609060101010101" pitchFamily="49" charset="-122"/>
                <a:cs typeface="+mn-ea"/>
                <a:sym typeface="+mn-lt"/>
              </a:rPr>
              <a:t>Semaphore</a:t>
            </a:r>
            <a:r>
              <a:rPr lang="zh-CN" altLang="en-US" sz="2400" b="1" dirty="0">
                <a:latin typeface="仿宋" panose="02010609060101010101" pitchFamily="49" charset="-122"/>
                <a:ea typeface="仿宋" panose="02010609060101010101" pitchFamily="49" charset="-122"/>
                <a:cs typeface="+mn-ea"/>
                <a:sym typeface="+mn-lt"/>
              </a:rPr>
              <a:t>是一个计数器，在计数器不为</a:t>
            </a:r>
            <a:r>
              <a:rPr lang="en-US" altLang="zh-CN" sz="2400" b="1" dirty="0">
                <a:latin typeface="仿宋" panose="02010609060101010101" pitchFamily="49" charset="-122"/>
                <a:ea typeface="仿宋" panose="02010609060101010101" pitchFamily="49" charset="-122"/>
                <a:cs typeface="+mn-ea"/>
                <a:sym typeface="+mn-lt"/>
              </a:rPr>
              <a:t>0</a:t>
            </a:r>
            <a:r>
              <a:rPr lang="zh-CN" altLang="en-US" sz="2400" b="1" dirty="0">
                <a:latin typeface="仿宋" panose="02010609060101010101" pitchFamily="49" charset="-122"/>
                <a:ea typeface="仿宋" panose="02010609060101010101" pitchFamily="49" charset="-122"/>
                <a:cs typeface="+mn-ea"/>
                <a:sym typeface="+mn-lt"/>
              </a:rPr>
              <a:t>的时候对线程就放行，一旦达到</a:t>
            </a:r>
            <a:r>
              <a:rPr lang="en-US" altLang="zh-CN" sz="2400" b="1" dirty="0">
                <a:latin typeface="仿宋" panose="02010609060101010101" pitchFamily="49" charset="-122"/>
                <a:ea typeface="仿宋" panose="02010609060101010101" pitchFamily="49" charset="-122"/>
                <a:cs typeface="+mn-ea"/>
                <a:sym typeface="+mn-lt"/>
              </a:rPr>
              <a:t>0</a:t>
            </a:r>
            <a:r>
              <a:rPr lang="zh-CN" altLang="en-US" sz="2400" b="1" dirty="0">
                <a:latin typeface="仿宋" panose="02010609060101010101" pitchFamily="49" charset="-122"/>
                <a:ea typeface="仿宋" panose="02010609060101010101" pitchFamily="49" charset="-122"/>
                <a:cs typeface="+mn-ea"/>
                <a:sym typeface="+mn-lt"/>
              </a:rPr>
              <a:t>，那么所有请求资源的新线程都会被阻塞，包括增加请求到许可的线程，也就是说</a:t>
            </a:r>
            <a:r>
              <a:rPr lang="en-US" altLang="zh-CN" sz="2400" b="1" dirty="0">
                <a:latin typeface="仿宋" panose="02010609060101010101" pitchFamily="49" charset="-122"/>
                <a:ea typeface="仿宋" panose="02010609060101010101" pitchFamily="49" charset="-122"/>
                <a:cs typeface="+mn-ea"/>
                <a:sym typeface="+mn-lt"/>
              </a:rPr>
              <a:t>Semaphore</a:t>
            </a:r>
            <a:r>
              <a:rPr lang="zh-CN" altLang="en-US" sz="2400" b="1" dirty="0">
                <a:latin typeface="仿宋" panose="02010609060101010101" pitchFamily="49" charset="-122"/>
                <a:ea typeface="仿宋" panose="02010609060101010101" pitchFamily="49" charset="-122"/>
                <a:cs typeface="+mn-ea"/>
                <a:sym typeface="+mn-lt"/>
              </a:rPr>
              <a:t>不是可重入的。每一次请求一个许可都会导致计数器减少</a:t>
            </a:r>
            <a:r>
              <a:rPr lang="en-US" altLang="zh-CN" sz="2400" b="1" dirty="0">
                <a:latin typeface="仿宋" panose="02010609060101010101" pitchFamily="49" charset="-122"/>
                <a:ea typeface="仿宋" panose="02010609060101010101" pitchFamily="49" charset="-122"/>
                <a:cs typeface="+mn-ea"/>
                <a:sym typeface="+mn-lt"/>
              </a:rPr>
              <a:t>1</a:t>
            </a:r>
            <a:r>
              <a:rPr lang="zh-CN" altLang="en-US" sz="2400" b="1" dirty="0">
                <a:latin typeface="仿宋" panose="02010609060101010101" pitchFamily="49" charset="-122"/>
                <a:ea typeface="仿宋" panose="02010609060101010101" pitchFamily="49" charset="-122"/>
                <a:cs typeface="+mn-ea"/>
                <a:sym typeface="+mn-lt"/>
              </a:rPr>
              <a:t>，同样每次释放一个许可都会导致计数器增加</a:t>
            </a:r>
            <a:r>
              <a:rPr lang="en-US" altLang="zh-CN" sz="2400" b="1" dirty="0">
                <a:latin typeface="仿宋" panose="02010609060101010101" pitchFamily="49" charset="-122"/>
                <a:ea typeface="仿宋" panose="02010609060101010101" pitchFamily="49" charset="-122"/>
                <a:cs typeface="+mn-ea"/>
                <a:sym typeface="+mn-lt"/>
              </a:rPr>
              <a:t>1</a:t>
            </a:r>
            <a:r>
              <a:rPr lang="zh-CN" altLang="en-US" sz="2400" b="1" dirty="0">
                <a:latin typeface="仿宋" panose="02010609060101010101" pitchFamily="49" charset="-122"/>
                <a:ea typeface="仿宋" panose="02010609060101010101" pitchFamily="49" charset="-122"/>
                <a:cs typeface="+mn-ea"/>
                <a:sym typeface="+mn-lt"/>
              </a:rPr>
              <a:t>，一旦达到了</a:t>
            </a:r>
            <a:r>
              <a:rPr lang="en-US" altLang="zh-CN" sz="2400" b="1" dirty="0">
                <a:latin typeface="仿宋" panose="02010609060101010101" pitchFamily="49" charset="-122"/>
                <a:ea typeface="仿宋" panose="02010609060101010101" pitchFamily="49" charset="-122"/>
                <a:cs typeface="+mn-ea"/>
                <a:sym typeface="+mn-lt"/>
              </a:rPr>
              <a:t>0</a:t>
            </a:r>
            <a:r>
              <a:rPr lang="zh-CN" altLang="en-US" sz="2400" b="1" dirty="0">
                <a:latin typeface="仿宋" panose="02010609060101010101" pitchFamily="49" charset="-122"/>
                <a:ea typeface="仿宋" panose="02010609060101010101" pitchFamily="49" charset="-122"/>
                <a:cs typeface="+mn-ea"/>
                <a:sym typeface="+mn-lt"/>
              </a:rPr>
              <a:t>，新的许可请求线程将被挂起。</a:t>
            </a:r>
          </a:p>
          <a:p>
            <a:pPr marL="342900" indent="-342900">
              <a:buFont typeface="Wingdings" pitchFamily="2" charset="2"/>
              <a:buChar char="Ø"/>
            </a:pPr>
            <a:r>
              <a:rPr lang="zh-CN" altLang="en-US" sz="2400" b="1" dirty="0">
                <a:latin typeface="仿宋" panose="02010609060101010101" pitchFamily="49" charset="-122"/>
                <a:ea typeface="仿宋" panose="02010609060101010101" pitchFamily="49" charset="-122"/>
                <a:cs typeface="+mn-ea"/>
                <a:sym typeface="+mn-lt"/>
              </a:rPr>
              <a:t>计数信号可以用于限制有权对资源进行并发访问的线程数。该方法对于实现资源池或限制 </a:t>
            </a:r>
            <a:r>
              <a:rPr lang="en-US" altLang="zh-CN" sz="2400" b="1" dirty="0">
                <a:latin typeface="仿宋" panose="02010609060101010101" pitchFamily="49" charset="-122"/>
                <a:ea typeface="仿宋" panose="02010609060101010101" pitchFamily="49" charset="-122"/>
                <a:cs typeface="+mn-ea"/>
                <a:sym typeface="+mn-lt"/>
              </a:rPr>
              <a:t>Web </a:t>
            </a:r>
            <a:r>
              <a:rPr lang="zh-CN" altLang="en-US" sz="2400" b="1" dirty="0">
                <a:latin typeface="仿宋" panose="02010609060101010101" pitchFamily="49" charset="-122"/>
                <a:ea typeface="仿宋" panose="02010609060101010101" pitchFamily="49" charset="-122"/>
                <a:cs typeface="+mn-ea"/>
                <a:sym typeface="+mn-lt"/>
              </a:rPr>
              <a:t>爬虫（</a:t>
            </a:r>
            <a:r>
              <a:rPr lang="en-US" altLang="zh-CN" sz="2400" b="1" dirty="0">
                <a:latin typeface="仿宋" panose="02010609060101010101" pitchFamily="49" charset="-122"/>
                <a:ea typeface="仿宋" panose="02010609060101010101" pitchFamily="49" charset="-122"/>
                <a:cs typeface="+mn-ea"/>
                <a:sym typeface="+mn-lt"/>
              </a:rPr>
              <a:t>Web crawler</a:t>
            </a:r>
            <a:r>
              <a:rPr lang="zh-CN" altLang="en-US" sz="2400" b="1" dirty="0">
                <a:latin typeface="仿宋" panose="02010609060101010101" pitchFamily="49" charset="-122"/>
                <a:ea typeface="仿宋" panose="02010609060101010101" pitchFamily="49" charset="-122"/>
                <a:cs typeface="+mn-ea"/>
                <a:sym typeface="+mn-lt"/>
              </a:rPr>
              <a:t>）中的输出 </a:t>
            </a:r>
            <a:r>
              <a:rPr lang="en-US" altLang="zh-CN" sz="2400" b="1" dirty="0">
                <a:latin typeface="仿宋" panose="02010609060101010101" pitchFamily="49" charset="-122"/>
                <a:ea typeface="仿宋" panose="02010609060101010101" pitchFamily="49" charset="-122"/>
                <a:cs typeface="+mn-ea"/>
                <a:sym typeface="+mn-lt"/>
              </a:rPr>
              <a:t>socket </a:t>
            </a:r>
            <a:r>
              <a:rPr lang="zh-CN" altLang="en-US" sz="2400" b="1" dirty="0">
                <a:latin typeface="仿宋" panose="02010609060101010101" pitchFamily="49" charset="-122"/>
                <a:ea typeface="仿宋" panose="02010609060101010101" pitchFamily="49" charset="-122"/>
                <a:cs typeface="+mn-ea"/>
                <a:sym typeface="+mn-lt"/>
              </a:rPr>
              <a:t>连接非常有用。</a:t>
            </a:r>
            <a:endParaRPr lang="en-US" altLang="zh-Hans" sz="2400" b="1" dirty="0">
              <a:latin typeface="仿宋" panose="02010609060101010101" pitchFamily="49" charset="-122"/>
              <a:ea typeface="仿宋" panose="02010609060101010101" pitchFamily="49" charset="-122"/>
              <a:cs typeface="+mn-ea"/>
              <a:sym typeface="+mn-lt"/>
            </a:endParaRPr>
          </a:p>
        </p:txBody>
      </p:sp>
      <p:pic>
        <p:nvPicPr>
          <p:cNvPr id="2" name="图片 1">
            <a:extLst>
              <a:ext uri="{FF2B5EF4-FFF2-40B4-BE49-F238E27FC236}">
                <a16:creationId xmlns:a16="http://schemas.microsoft.com/office/drawing/2014/main" id="{1CD8B8F7-0697-434D-87A0-AB556F16546E}"/>
              </a:ext>
            </a:extLst>
          </p:cNvPr>
          <p:cNvPicPr>
            <a:picLocks noChangeAspect="1"/>
          </p:cNvPicPr>
          <p:nvPr/>
        </p:nvPicPr>
        <p:blipFill>
          <a:blip r:embed="rId3"/>
          <a:stretch>
            <a:fillRect/>
          </a:stretch>
        </p:blipFill>
        <p:spPr>
          <a:xfrm>
            <a:off x="4088823" y="591630"/>
            <a:ext cx="5676900" cy="6032500"/>
          </a:xfrm>
          <a:prstGeom prst="rect">
            <a:avLst/>
          </a:prstGeom>
        </p:spPr>
      </p:pic>
    </p:spTree>
    <p:extLst>
      <p:ext uri="{BB962C8B-B14F-4D97-AF65-F5344CB8AC3E}">
        <p14:creationId xmlns:p14="http://schemas.microsoft.com/office/powerpoint/2010/main" val="238271457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Exchange</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
        <p:nvSpPr>
          <p:cNvPr id="5" name="TextBox 50">
            <a:extLst>
              <a:ext uri="{FF2B5EF4-FFF2-40B4-BE49-F238E27FC236}">
                <a16:creationId xmlns:a16="http://schemas.microsoft.com/office/drawing/2014/main" id="{656D50FD-74D5-5849-96FC-84A6919D811E}"/>
              </a:ext>
            </a:extLst>
          </p:cNvPr>
          <p:cNvSpPr txBox="1"/>
          <p:nvPr/>
        </p:nvSpPr>
        <p:spPr>
          <a:xfrm>
            <a:off x="265176" y="1141506"/>
            <a:ext cx="11487142" cy="2677656"/>
          </a:xfrm>
          <a:prstGeom prst="rect">
            <a:avLst/>
          </a:prstGeom>
          <a:noFill/>
        </p:spPr>
        <p:txBody>
          <a:bodyPr wrap="square" rtlCol="0">
            <a:spAutoFit/>
          </a:bodyPr>
          <a:lstStyle/>
          <a:p>
            <a:pPr marL="342900" indent="-342900">
              <a:buFont typeface="Wingdings" pitchFamily="2" charset="2"/>
              <a:buChar char="Ø"/>
            </a:pPr>
            <a:r>
              <a:rPr lang="en-US" altLang="zh-CN" sz="2400" b="1" dirty="0">
                <a:latin typeface="仿宋" panose="02010609060101010101" pitchFamily="49" charset="-122"/>
                <a:ea typeface="仿宋" panose="02010609060101010101" pitchFamily="49" charset="-122"/>
                <a:cs typeface="+mn-ea"/>
                <a:sym typeface="+mn-lt"/>
              </a:rPr>
              <a:t>Exchanger </a:t>
            </a:r>
            <a:r>
              <a:rPr lang="zh-CN" altLang="en-US" sz="2400" b="1" dirty="0">
                <a:latin typeface="仿宋" panose="02010609060101010101" pitchFamily="49" charset="-122"/>
                <a:ea typeface="仿宋" panose="02010609060101010101" pitchFamily="49" charset="-122"/>
                <a:cs typeface="+mn-ea"/>
                <a:sym typeface="+mn-lt"/>
              </a:rPr>
              <a:t>类方便了两个共同操作线程之间的双向交换；这样，就像具有计数为 </a:t>
            </a:r>
            <a:r>
              <a:rPr lang="en-US" altLang="zh-CN" sz="2400" b="1" dirty="0">
                <a:latin typeface="仿宋" panose="02010609060101010101" pitchFamily="49" charset="-122"/>
                <a:ea typeface="仿宋" panose="02010609060101010101" pitchFamily="49" charset="-122"/>
                <a:cs typeface="+mn-ea"/>
                <a:sym typeface="+mn-lt"/>
              </a:rPr>
              <a:t>2 </a:t>
            </a:r>
            <a:r>
              <a:rPr lang="zh-CN" altLang="en-US" sz="2400" b="1" dirty="0">
                <a:latin typeface="仿宋" panose="02010609060101010101" pitchFamily="49" charset="-122"/>
                <a:ea typeface="仿宋" panose="02010609060101010101" pitchFamily="49" charset="-122"/>
                <a:cs typeface="+mn-ea"/>
                <a:sym typeface="+mn-lt"/>
              </a:rPr>
              <a:t>的 </a:t>
            </a:r>
            <a:r>
              <a:rPr lang="en-US" altLang="zh-CN" sz="2400" b="1" dirty="0" err="1">
                <a:latin typeface="仿宋" panose="02010609060101010101" pitchFamily="49" charset="-122"/>
                <a:ea typeface="仿宋" panose="02010609060101010101" pitchFamily="49" charset="-122"/>
                <a:cs typeface="+mn-ea"/>
                <a:sym typeface="+mn-lt"/>
              </a:rPr>
              <a:t>CyclicBarrier</a:t>
            </a:r>
            <a:r>
              <a:rPr lang="zh-CN" altLang="en-US" sz="2400" b="1" dirty="0">
                <a:latin typeface="仿宋" panose="02010609060101010101" pitchFamily="49" charset="-122"/>
                <a:ea typeface="仿宋" panose="02010609060101010101" pitchFamily="49" charset="-122"/>
                <a:cs typeface="+mn-ea"/>
                <a:sym typeface="+mn-lt"/>
              </a:rPr>
              <a:t>，并且两个线程在都到达屏障时可以“交换”一些状态。（</a:t>
            </a:r>
            <a:r>
              <a:rPr lang="en-US" altLang="zh-CN" sz="2400" b="1" dirty="0">
                <a:latin typeface="仿宋" panose="02010609060101010101" pitchFamily="49" charset="-122"/>
                <a:ea typeface="仿宋" panose="02010609060101010101" pitchFamily="49" charset="-122"/>
                <a:cs typeface="+mn-ea"/>
                <a:sym typeface="+mn-lt"/>
              </a:rPr>
              <a:t>Exchanger </a:t>
            </a:r>
            <a:r>
              <a:rPr lang="zh-CN" altLang="en-US" sz="2400" b="1" dirty="0">
                <a:latin typeface="仿宋" panose="02010609060101010101" pitchFamily="49" charset="-122"/>
                <a:ea typeface="仿宋" panose="02010609060101010101" pitchFamily="49" charset="-122"/>
                <a:cs typeface="+mn-ea"/>
                <a:sym typeface="+mn-lt"/>
              </a:rPr>
              <a:t>模式有时也称为聚集。）</a:t>
            </a:r>
          </a:p>
          <a:p>
            <a:pPr marL="342900" indent="-342900">
              <a:buFont typeface="Wingdings" pitchFamily="2" charset="2"/>
              <a:buChar char="Ø"/>
            </a:pPr>
            <a:endParaRPr lang="zh-CN" altLang="en-U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CN" sz="2400" b="1" dirty="0">
                <a:latin typeface="仿宋" panose="02010609060101010101" pitchFamily="49" charset="-122"/>
                <a:ea typeface="仿宋" panose="02010609060101010101" pitchFamily="49" charset="-122"/>
                <a:cs typeface="+mn-ea"/>
                <a:sym typeface="+mn-lt"/>
              </a:rPr>
              <a:t>Exchanger </a:t>
            </a:r>
            <a:r>
              <a:rPr lang="zh-CN" altLang="en-US" sz="2400" b="1" dirty="0">
                <a:latin typeface="仿宋" panose="02010609060101010101" pitchFamily="49" charset="-122"/>
                <a:ea typeface="仿宋" panose="02010609060101010101" pitchFamily="49" charset="-122"/>
                <a:cs typeface="+mn-ea"/>
                <a:sym typeface="+mn-lt"/>
              </a:rPr>
              <a:t>通常用于一个线程填充缓冲（通过读取 </a:t>
            </a:r>
            <a:r>
              <a:rPr lang="en-US" altLang="zh-CN" sz="2400" b="1" dirty="0">
                <a:latin typeface="仿宋" panose="02010609060101010101" pitchFamily="49" charset="-122"/>
                <a:ea typeface="仿宋" panose="02010609060101010101" pitchFamily="49" charset="-122"/>
                <a:cs typeface="+mn-ea"/>
                <a:sym typeface="+mn-lt"/>
              </a:rPr>
              <a:t>socket</a:t>
            </a:r>
            <a:r>
              <a:rPr lang="zh-CN" altLang="en-US" sz="2400" b="1" dirty="0">
                <a:latin typeface="仿宋" panose="02010609060101010101" pitchFamily="49" charset="-122"/>
                <a:ea typeface="仿宋" panose="02010609060101010101" pitchFamily="49" charset="-122"/>
                <a:cs typeface="+mn-ea"/>
                <a:sym typeface="+mn-lt"/>
              </a:rPr>
              <a:t>），而另一个线程清空缓冲（通过处理从 </a:t>
            </a:r>
            <a:r>
              <a:rPr lang="en-US" altLang="zh-CN" sz="2400" b="1" dirty="0">
                <a:latin typeface="仿宋" panose="02010609060101010101" pitchFamily="49" charset="-122"/>
                <a:ea typeface="仿宋" panose="02010609060101010101" pitchFamily="49" charset="-122"/>
                <a:cs typeface="+mn-ea"/>
                <a:sym typeface="+mn-lt"/>
              </a:rPr>
              <a:t>socket </a:t>
            </a:r>
            <a:r>
              <a:rPr lang="zh-CN" altLang="en-US" sz="2400" b="1" dirty="0">
                <a:latin typeface="仿宋" panose="02010609060101010101" pitchFamily="49" charset="-122"/>
                <a:ea typeface="仿宋" panose="02010609060101010101" pitchFamily="49" charset="-122"/>
                <a:cs typeface="+mn-ea"/>
                <a:sym typeface="+mn-lt"/>
              </a:rPr>
              <a:t>收到的命令）的情况。当两个线程在屏障处集合时，它们交换缓冲。</a:t>
            </a:r>
            <a:endParaRPr lang="en-US" altLang="zh-Hans" sz="2400" b="1" dirty="0">
              <a:latin typeface="仿宋" panose="02010609060101010101" pitchFamily="49" charset="-122"/>
              <a:ea typeface="仿宋" panose="02010609060101010101" pitchFamily="49" charset="-122"/>
              <a:cs typeface="+mn-ea"/>
              <a:sym typeface="+mn-lt"/>
            </a:endParaRPr>
          </a:p>
        </p:txBody>
      </p:sp>
      <p:pic>
        <p:nvPicPr>
          <p:cNvPr id="2" name="图片 1">
            <a:extLst>
              <a:ext uri="{FF2B5EF4-FFF2-40B4-BE49-F238E27FC236}">
                <a16:creationId xmlns:a16="http://schemas.microsoft.com/office/drawing/2014/main" id="{74910E68-674A-9543-8A56-7974A4B6270E}"/>
              </a:ext>
            </a:extLst>
          </p:cNvPr>
          <p:cNvPicPr>
            <a:picLocks noChangeAspect="1"/>
          </p:cNvPicPr>
          <p:nvPr/>
        </p:nvPicPr>
        <p:blipFill>
          <a:blip r:embed="rId3"/>
          <a:stretch>
            <a:fillRect/>
          </a:stretch>
        </p:blipFill>
        <p:spPr>
          <a:xfrm>
            <a:off x="4050688" y="88374"/>
            <a:ext cx="5497073" cy="6662747"/>
          </a:xfrm>
          <a:prstGeom prst="rect">
            <a:avLst/>
          </a:prstGeom>
        </p:spPr>
      </p:pic>
    </p:spTree>
    <p:extLst>
      <p:ext uri="{BB962C8B-B14F-4D97-AF65-F5344CB8AC3E}">
        <p14:creationId xmlns:p14="http://schemas.microsoft.com/office/powerpoint/2010/main" val="170707390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Callable</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2" name="图片 1">
            <a:extLst>
              <a:ext uri="{FF2B5EF4-FFF2-40B4-BE49-F238E27FC236}">
                <a16:creationId xmlns:a16="http://schemas.microsoft.com/office/drawing/2014/main" id="{11B08E18-8665-8349-9078-36BDBB15CAF5}"/>
              </a:ext>
            </a:extLst>
          </p:cNvPr>
          <p:cNvPicPr>
            <a:picLocks noChangeAspect="1"/>
          </p:cNvPicPr>
          <p:nvPr/>
        </p:nvPicPr>
        <p:blipFill>
          <a:blip r:embed="rId3"/>
          <a:stretch>
            <a:fillRect/>
          </a:stretch>
        </p:blipFill>
        <p:spPr>
          <a:xfrm>
            <a:off x="1145630" y="1209409"/>
            <a:ext cx="6483895" cy="5231013"/>
          </a:xfrm>
          <a:prstGeom prst="rect">
            <a:avLst/>
          </a:prstGeom>
        </p:spPr>
      </p:pic>
    </p:spTree>
    <p:extLst>
      <p:ext uri="{BB962C8B-B14F-4D97-AF65-F5344CB8AC3E}">
        <p14:creationId xmlns:p14="http://schemas.microsoft.com/office/powerpoint/2010/main" val="2962936191"/>
      </p:ext>
    </p:extLst>
  </p:cSld>
  <p:clrMapOvr>
    <a:masterClrMapping/>
  </p:clrMapOvr>
  <p:transition spd="slow">
    <p:wip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Java</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线程特有</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
        <p:nvSpPr>
          <p:cNvPr id="5" name="TextBox 50">
            <a:extLst>
              <a:ext uri="{FF2B5EF4-FFF2-40B4-BE49-F238E27FC236}">
                <a16:creationId xmlns:a16="http://schemas.microsoft.com/office/drawing/2014/main" id="{9D20F0C9-AAF7-7E46-900B-6F26A3B98759}"/>
              </a:ext>
            </a:extLst>
          </p:cNvPr>
          <p:cNvSpPr txBox="1"/>
          <p:nvPr/>
        </p:nvSpPr>
        <p:spPr>
          <a:xfrm>
            <a:off x="265176" y="1343387"/>
            <a:ext cx="11487142" cy="830997"/>
          </a:xfrm>
          <a:prstGeom prst="rect">
            <a:avLst/>
          </a:prstGeom>
          <a:noFill/>
        </p:spPr>
        <p:txBody>
          <a:bodyPr wrap="square" rtlCol="0">
            <a:spAutoFit/>
          </a:bodyPr>
          <a:lstStyle/>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ThreadLocal</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ForkJoin</a:t>
            </a:r>
            <a:endParaRPr lang="en-US" altLang="zh-Hans" sz="2400" b="1" dirty="0">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1354477273"/>
      </p:ext>
    </p:extLst>
  </p:cSld>
  <p:clrMapOvr>
    <a:masterClrMapping/>
  </p:clrMapOvr>
  <p:transition spd="slow">
    <p:wip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err="1">
                <a:solidFill>
                  <a:srgbClr val="7030A0"/>
                </a:solidFill>
                <a:latin typeface="仿宋" panose="02010609060101010101" pitchFamily="49" charset="-122"/>
                <a:ea typeface="仿宋" panose="02010609060101010101" pitchFamily="49" charset="-122"/>
                <a:cs typeface="+mn-ea"/>
                <a:sym typeface="+mn-lt"/>
              </a:rPr>
              <a:t>ThreadLocal</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
        <p:nvSpPr>
          <p:cNvPr id="5" name="TextBox 50">
            <a:extLst>
              <a:ext uri="{FF2B5EF4-FFF2-40B4-BE49-F238E27FC236}">
                <a16:creationId xmlns:a16="http://schemas.microsoft.com/office/drawing/2014/main" id="{0B72A783-CFA0-0E44-BABA-14D042BC2576}"/>
              </a:ext>
            </a:extLst>
          </p:cNvPr>
          <p:cNvSpPr txBox="1"/>
          <p:nvPr/>
        </p:nvSpPr>
        <p:spPr>
          <a:xfrm>
            <a:off x="265176" y="1141506"/>
            <a:ext cx="11487142" cy="1569660"/>
          </a:xfrm>
          <a:prstGeom prst="rect">
            <a:avLst/>
          </a:prstGeom>
          <a:noFill/>
        </p:spPr>
        <p:txBody>
          <a:bodyPr wrap="square" rtlCol="0">
            <a:spAutoFit/>
          </a:bodyPr>
          <a:lstStyle/>
          <a:p>
            <a:pPr marL="342900" indent="-342900">
              <a:buFont typeface="Wingdings" pitchFamily="2" charset="2"/>
              <a:buChar char="Ø"/>
            </a:pPr>
            <a:r>
              <a:rPr lang="en-US" altLang="zh-CN" sz="2400" b="1" dirty="0" err="1">
                <a:latin typeface="仿宋" panose="02010609060101010101" pitchFamily="49" charset="-122"/>
                <a:ea typeface="仿宋" panose="02010609060101010101" pitchFamily="49" charset="-122"/>
                <a:cs typeface="+mn-ea"/>
                <a:sym typeface="+mn-lt"/>
              </a:rPr>
              <a:t>ThreadLocal</a:t>
            </a:r>
            <a:r>
              <a:rPr lang="zh-CN" altLang="en-US" sz="2400" b="1" dirty="0">
                <a:latin typeface="仿宋" panose="02010609060101010101" pitchFamily="49" charset="-122"/>
                <a:ea typeface="仿宋" panose="02010609060101010101" pitchFamily="49" charset="-122"/>
                <a:cs typeface="+mn-ea"/>
                <a:sym typeface="+mn-lt"/>
              </a:rPr>
              <a:t>是一个关于创建线程局部变量的类。</a:t>
            </a:r>
          </a:p>
          <a:p>
            <a:pPr marL="342900" indent="-342900">
              <a:buFont typeface="Wingdings" pitchFamily="2" charset="2"/>
              <a:buChar char="Ø"/>
            </a:pPr>
            <a:endParaRPr lang="zh-CN" altLang="en-U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zh-CN" altLang="en-US" sz="2400" b="1" dirty="0">
                <a:latin typeface="仿宋" panose="02010609060101010101" pitchFamily="49" charset="-122"/>
                <a:ea typeface="仿宋" panose="02010609060101010101" pitchFamily="49" charset="-122"/>
                <a:cs typeface="+mn-ea"/>
                <a:sym typeface="+mn-lt"/>
              </a:rPr>
              <a:t>通常情况下，我们创建的变量是可以被任何一个线程访问并修改的。而使用</a:t>
            </a:r>
            <a:r>
              <a:rPr lang="en-US" altLang="zh-CN" sz="2400" b="1" dirty="0" err="1">
                <a:latin typeface="仿宋" panose="02010609060101010101" pitchFamily="49" charset="-122"/>
                <a:ea typeface="仿宋" panose="02010609060101010101" pitchFamily="49" charset="-122"/>
                <a:cs typeface="+mn-ea"/>
                <a:sym typeface="+mn-lt"/>
              </a:rPr>
              <a:t>ThreadLocal</a:t>
            </a:r>
            <a:r>
              <a:rPr lang="zh-CN" altLang="en-US" sz="2400" b="1" dirty="0">
                <a:latin typeface="仿宋" panose="02010609060101010101" pitchFamily="49" charset="-122"/>
                <a:ea typeface="仿宋" panose="02010609060101010101" pitchFamily="49" charset="-122"/>
                <a:cs typeface="+mn-ea"/>
                <a:sym typeface="+mn-lt"/>
              </a:rPr>
              <a:t>创建的变量只能被当前线程访问，其他线程则无法访问和修改。</a:t>
            </a:r>
            <a:endParaRPr lang="en-US" altLang="zh-Hans" sz="2400" b="1" dirty="0">
              <a:latin typeface="仿宋" panose="02010609060101010101" pitchFamily="49" charset="-122"/>
              <a:ea typeface="仿宋" panose="02010609060101010101" pitchFamily="49" charset="-122"/>
              <a:cs typeface="+mn-ea"/>
              <a:sym typeface="+mn-lt"/>
            </a:endParaRPr>
          </a:p>
        </p:txBody>
      </p:sp>
      <p:pic>
        <p:nvPicPr>
          <p:cNvPr id="2" name="图片 1">
            <a:extLst>
              <a:ext uri="{FF2B5EF4-FFF2-40B4-BE49-F238E27FC236}">
                <a16:creationId xmlns:a16="http://schemas.microsoft.com/office/drawing/2014/main" id="{195E0217-2B04-B648-968A-7C5935B76C83}"/>
              </a:ext>
            </a:extLst>
          </p:cNvPr>
          <p:cNvPicPr>
            <a:picLocks noChangeAspect="1"/>
          </p:cNvPicPr>
          <p:nvPr/>
        </p:nvPicPr>
        <p:blipFill>
          <a:blip r:embed="rId3"/>
          <a:stretch>
            <a:fillRect/>
          </a:stretch>
        </p:blipFill>
        <p:spPr>
          <a:xfrm>
            <a:off x="4559300" y="2191830"/>
            <a:ext cx="5702300" cy="4432300"/>
          </a:xfrm>
          <a:prstGeom prst="rect">
            <a:avLst/>
          </a:prstGeom>
        </p:spPr>
      </p:pic>
    </p:spTree>
    <p:extLst>
      <p:ext uri="{BB962C8B-B14F-4D97-AF65-F5344CB8AC3E}">
        <p14:creationId xmlns:p14="http://schemas.microsoft.com/office/powerpoint/2010/main" val="290074446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err="1">
                <a:solidFill>
                  <a:srgbClr val="7030A0"/>
                </a:solidFill>
                <a:latin typeface="仿宋" panose="02010609060101010101" pitchFamily="49" charset="-122"/>
                <a:ea typeface="仿宋" panose="02010609060101010101" pitchFamily="49" charset="-122"/>
                <a:cs typeface="+mn-ea"/>
                <a:sym typeface="+mn-lt"/>
              </a:rPr>
              <a:t>ThreadLocal</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合理的解释</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
        <p:nvSpPr>
          <p:cNvPr id="5" name="TextBox 50">
            <a:extLst>
              <a:ext uri="{FF2B5EF4-FFF2-40B4-BE49-F238E27FC236}">
                <a16:creationId xmlns:a16="http://schemas.microsoft.com/office/drawing/2014/main" id="{0B72A783-CFA0-0E44-BABA-14D042BC2576}"/>
              </a:ext>
            </a:extLst>
          </p:cNvPr>
          <p:cNvSpPr txBox="1"/>
          <p:nvPr/>
        </p:nvSpPr>
        <p:spPr>
          <a:xfrm>
            <a:off x="265176" y="1141506"/>
            <a:ext cx="11487142" cy="5632311"/>
          </a:xfrm>
          <a:prstGeom prst="rect">
            <a:avLst/>
          </a:prstGeom>
          <a:noFill/>
        </p:spPr>
        <p:txBody>
          <a:bodyPr wrap="square" rtlCol="0">
            <a:spAutoFit/>
          </a:bodyPr>
          <a:lstStyle/>
          <a:p>
            <a:r>
              <a:rPr lang="en-US" altLang="zh-CN" sz="2400" b="1" dirty="0">
                <a:latin typeface="仿宋" panose="02010609060101010101" pitchFamily="49" charset="-122"/>
                <a:ea typeface="仿宋" panose="02010609060101010101" pitchFamily="49" charset="-122"/>
                <a:cs typeface="+mn-ea"/>
                <a:sym typeface="+mn-lt"/>
              </a:rPr>
              <a:t>    </a:t>
            </a:r>
            <a:r>
              <a:rPr lang="en-US" altLang="zh-CN" sz="2400" b="1" dirty="0" err="1">
                <a:latin typeface="仿宋" panose="02010609060101010101" pitchFamily="49" charset="-122"/>
                <a:ea typeface="仿宋" panose="02010609060101010101" pitchFamily="49" charset="-122"/>
                <a:cs typeface="+mn-ea"/>
                <a:sym typeface="+mn-lt"/>
              </a:rPr>
              <a:t>ThreadLoal</a:t>
            </a:r>
            <a:r>
              <a:rPr lang="en-US" altLang="zh-CN" sz="2400" b="1" dirty="0">
                <a:latin typeface="仿宋" panose="02010609060101010101" pitchFamily="49" charset="-122"/>
                <a:ea typeface="仿宋" panose="02010609060101010101" pitchFamily="49" charset="-122"/>
                <a:cs typeface="+mn-ea"/>
                <a:sym typeface="+mn-lt"/>
              </a:rPr>
              <a:t> </a:t>
            </a:r>
            <a:r>
              <a:rPr lang="zh-CN" altLang="en-US" sz="2400" b="1" dirty="0">
                <a:latin typeface="仿宋" panose="02010609060101010101" pitchFamily="49" charset="-122"/>
                <a:ea typeface="仿宋" panose="02010609060101010101" pitchFamily="49" charset="-122"/>
                <a:cs typeface="+mn-ea"/>
                <a:sym typeface="+mn-lt"/>
              </a:rPr>
              <a:t>变量，它的基本原理是，同一个 </a:t>
            </a:r>
            <a:r>
              <a:rPr lang="en-US" altLang="zh-CN" sz="2400" b="1" dirty="0" err="1">
                <a:latin typeface="仿宋" panose="02010609060101010101" pitchFamily="49" charset="-122"/>
                <a:ea typeface="仿宋" panose="02010609060101010101" pitchFamily="49" charset="-122"/>
                <a:cs typeface="+mn-ea"/>
                <a:sym typeface="+mn-lt"/>
              </a:rPr>
              <a:t>ThreadLocal</a:t>
            </a:r>
            <a:r>
              <a:rPr lang="en-US" altLang="zh-CN" sz="2400" b="1" dirty="0">
                <a:latin typeface="仿宋" panose="02010609060101010101" pitchFamily="49" charset="-122"/>
                <a:ea typeface="仿宋" panose="02010609060101010101" pitchFamily="49" charset="-122"/>
                <a:cs typeface="+mn-ea"/>
                <a:sym typeface="+mn-lt"/>
              </a:rPr>
              <a:t> </a:t>
            </a:r>
            <a:r>
              <a:rPr lang="zh-CN" altLang="en-US" sz="2400" b="1" dirty="0">
                <a:latin typeface="仿宋" panose="02010609060101010101" pitchFamily="49" charset="-122"/>
                <a:ea typeface="仿宋" panose="02010609060101010101" pitchFamily="49" charset="-122"/>
                <a:cs typeface="+mn-ea"/>
                <a:sym typeface="+mn-lt"/>
              </a:rPr>
              <a:t>所包含的对象（对</a:t>
            </a:r>
            <a:r>
              <a:rPr lang="en-US" altLang="zh-CN" sz="2400" b="1" dirty="0" err="1">
                <a:latin typeface="仿宋" panose="02010609060101010101" pitchFamily="49" charset="-122"/>
                <a:ea typeface="仿宋" panose="02010609060101010101" pitchFamily="49" charset="-122"/>
                <a:cs typeface="+mn-ea"/>
                <a:sym typeface="+mn-lt"/>
              </a:rPr>
              <a:t>ThreadLocal</a:t>
            </a:r>
            <a:r>
              <a:rPr lang="en-US" altLang="zh-CN" sz="2400" b="1" dirty="0">
                <a:latin typeface="仿宋" panose="02010609060101010101" pitchFamily="49" charset="-122"/>
                <a:ea typeface="仿宋" panose="02010609060101010101" pitchFamily="49" charset="-122"/>
                <a:cs typeface="+mn-ea"/>
                <a:sym typeface="+mn-lt"/>
              </a:rPr>
              <a:t>&lt; String &gt;</a:t>
            </a:r>
            <a:r>
              <a:rPr lang="zh-CN" altLang="en-US" sz="2400" b="1" dirty="0">
                <a:latin typeface="仿宋" panose="02010609060101010101" pitchFamily="49" charset="-122"/>
                <a:ea typeface="仿宋" panose="02010609060101010101" pitchFamily="49" charset="-122"/>
                <a:cs typeface="+mn-ea"/>
                <a:sym typeface="+mn-lt"/>
              </a:rPr>
              <a:t>而言即为 </a:t>
            </a:r>
            <a:r>
              <a:rPr lang="en-US" altLang="zh-CN" sz="2400" b="1" dirty="0">
                <a:latin typeface="仿宋" panose="02010609060101010101" pitchFamily="49" charset="-122"/>
                <a:ea typeface="仿宋" panose="02010609060101010101" pitchFamily="49" charset="-122"/>
                <a:cs typeface="+mn-ea"/>
                <a:sym typeface="+mn-lt"/>
              </a:rPr>
              <a:t>String </a:t>
            </a:r>
            <a:r>
              <a:rPr lang="zh-CN" altLang="en-US" sz="2400" b="1" dirty="0">
                <a:latin typeface="仿宋" panose="02010609060101010101" pitchFamily="49" charset="-122"/>
                <a:ea typeface="仿宋" panose="02010609060101010101" pitchFamily="49" charset="-122"/>
                <a:cs typeface="+mn-ea"/>
                <a:sym typeface="+mn-lt"/>
              </a:rPr>
              <a:t>类型变量），在不同的 </a:t>
            </a:r>
            <a:r>
              <a:rPr lang="en-US" altLang="zh-CN" sz="2400" b="1" dirty="0">
                <a:latin typeface="仿宋" panose="02010609060101010101" pitchFamily="49" charset="-122"/>
                <a:ea typeface="仿宋" panose="02010609060101010101" pitchFamily="49" charset="-122"/>
                <a:cs typeface="+mn-ea"/>
                <a:sym typeface="+mn-lt"/>
              </a:rPr>
              <a:t>Thread </a:t>
            </a:r>
            <a:r>
              <a:rPr lang="zh-CN" altLang="en-US" sz="2400" b="1" dirty="0">
                <a:latin typeface="仿宋" panose="02010609060101010101" pitchFamily="49" charset="-122"/>
                <a:ea typeface="仿宋" panose="02010609060101010101" pitchFamily="49" charset="-122"/>
                <a:cs typeface="+mn-ea"/>
                <a:sym typeface="+mn-lt"/>
              </a:rPr>
              <a:t>中有不同的副本（实际是不同的实例，后文会详细阐述）。这里有几点需要注意</a:t>
            </a:r>
          </a:p>
          <a:p>
            <a:pPr marL="457200" indent="-457200">
              <a:buFont typeface="+mj-ea"/>
              <a:buAutoNum type="circleNumDbPlain"/>
            </a:pPr>
            <a:r>
              <a:rPr lang="zh-CN" altLang="en-US" sz="2400" b="1" dirty="0">
                <a:latin typeface="仿宋" panose="02010609060101010101" pitchFamily="49" charset="-122"/>
                <a:ea typeface="仿宋" panose="02010609060101010101" pitchFamily="49" charset="-122"/>
                <a:cs typeface="+mn-ea"/>
                <a:sym typeface="+mn-lt"/>
              </a:rPr>
              <a:t>因为每个 </a:t>
            </a:r>
            <a:r>
              <a:rPr lang="en-US" altLang="zh-CN" sz="2400" b="1" dirty="0">
                <a:latin typeface="仿宋" panose="02010609060101010101" pitchFamily="49" charset="-122"/>
                <a:ea typeface="仿宋" panose="02010609060101010101" pitchFamily="49" charset="-122"/>
                <a:cs typeface="+mn-ea"/>
                <a:sym typeface="+mn-lt"/>
              </a:rPr>
              <a:t>Thread </a:t>
            </a:r>
            <a:r>
              <a:rPr lang="zh-CN" altLang="en-US" sz="2400" b="1" dirty="0">
                <a:latin typeface="仿宋" panose="02010609060101010101" pitchFamily="49" charset="-122"/>
                <a:ea typeface="仿宋" panose="02010609060101010101" pitchFamily="49" charset="-122"/>
                <a:cs typeface="+mn-ea"/>
                <a:sym typeface="+mn-lt"/>
              </a:rPr>
              <a:t>内有自己的实例副本，且该副本只能由当前 </a:t>
            </a:r>
            <a:r>
              <a:rPr lang="en-US" altLang="zh-CN" sz="2400" b="1" dirty="0">
                <a:latin typeface="仿宋" panose="02010609060101010101" pitchFamily="49" charset="-122"/>
                <a:ea typeface="仿宋" panose="02010609060101010101" pitchFamily="49" charset="-122"/>
                <a:cs typeface="+mn-ea"/>
                <a:sym typeface="+mn-lt"/>
              </a:rPr>
              <a:t>Thread </a:t>
            </a:r>
            <a:r>
              <a:rPr lang="zh-CN" altLang="en-US" sz="2400" b="1" dirty="0">
                <a:latin typeface="仿宋" panose="02010609060101010101" pitchFamily="49" charset="-122"/>
                <a:ea typeface="仿宋" panose="02010609060101010101" pitchFamily="49" charset="-122"/>
                <a:cs typeface="+mn-ea"/>
                <a:sym typeface="+mn-lt"/>
              </a:rPr>
              <a:t>使用。这是也是 </a:t>
            </a:r>
            <a:r>
              <a:rPr lang="en-US" altLang="zh-CN" sz="2400" b="1" dirty="0" err="1">
                <a:latin typeface="仿宋" panose="02010609060101010101" pitchFamily="49" charset="-122"/>
                <a:ea typeface="仿宋" panose="02010609060101010101" pitchFamily="49" charset="-122"/>
                <a:cs typeface="+mn-ea"/>
                <a:sym typeface="+mn-lt"/>
              </a:rPr>
              <a:t>ThreadLocal</a:t>
            </a:r>
            <a:r>
              <a:rPr lang="en-US" altLang="zh-CN" sz="2400" b="1" dirty="0">
                <a:latin typeface="仿宋" panose="02010609060101010101" pitchFamily="49" charset="-122"/>
                <a:ea typeface="仿宋" panose="02010609060101010101" pitchFamily="49" charset="-122"/>
                <a:cs typeface="+mn-ea"/>
                <a:sym typeface="+mn-lt"/>
              </a:rPr>
              <a:t> </a:t>
            </a:r>
            <a:r>
              <a:rPr lang="zh-CN" altLang="en-US" sz="2400" b="1" dirty="0">
                <a:latin typeface="仿宋" panose="02010609060101010101" pitchFamily="49" charset="-122"/>
                <a:ea typeface="仿宋" panose="02010609060101010101" pitchFamily="49" charset="-122"/>
                <a:cs typeface="+mn-ea"/>
                <a:sym typeface="+mn-lt"/>
              </a:rPr>
              <a:t>命名的由来</a:t>
            </a:r>
          </a:p>
          <a:p>
            <a:pPr marL="457200" indent="-457200">
              <a:buFont typeface="+mj-ea"/>
              <a:buAutoNum type="circleNumDbPlain"/>
            </a:pPr>
            <a:r>
              <a:rPr lang="zh-CN" altLang="en-US" sz="2400" b="1" dirty="0">
                <a:latin typeface="仿宋" panose="02010609060101010101" pitchFamily="49" charset="-122"/>
                <a:ea typeface="仿宋" panose="02010609060101010101" pitchFamily="49" charset="-122"/>
                <a:cs typeface="+mn-ea"/>
                <a:sym typeface="+mn-lt"/>
              </a:rPr>
              <a:t>既然每个 </a:t>
            </a:r>
            <a:r>
              <a:rPr lang="en-US" altLang="zh-CN" sz="2400" b="1" dirty="0">
                <a:latin typeface="仿宋" panose="02010609060101010101" pitchFamily="49" charset="-122"/>
                <a:ea typeface="仿宋" panose="02010609060101010101" pitchFamily="49" charset="-122"/>
                <a:cs typeface="+mn-ea"/>
                <a:sym typeface="+mn-lt"/>
              </a:rPr>
              <a:t>Thread </a:t>
            </a:r>
            <a:r>
              <a:rPr lang="zh-CN" altLang="en-US" sz="2400" b="1" dirty="0">
                <a:latin typeface="仿宋" panose="02010609060101010101" pitchFamily="49" charset="-122"/>
                <a:ea typeface="仿宋" panose="02010609060101010101" pitchFamily="49" charset="-122"/>
                <a:cs typeface="+mn-ea"/>
                <a:sym typeface="+mn-lt"/>
              </a:rPr>
              <a:t>有自己的实例副本，且其它 </a:t>
            </a:r>
            <a:r>
              <a:rPr lang="en-US" altLang="zh-CN" sz="2400" b="1" dirty="0">
                <a:latin typeface="仿宋" panose="02010609060101010101" pitchFamily="49" charset="-122"/>
                <a:ea typeface="仿宋" panose="02010609060101010101" pitchFamily="49" charset="-122"/>
                <a:cs typeface="+mn-ea"/>
                <a:sym typeface="+mn-lt"/>
              </a:rPr>
              <a:t>Thread </a:t>
            </a:r>
            <a:r>
              <a:rPr lang="zh-CN" altLang="en-US" sz="2400" b="1" dirty="0">
                <a:latin typeface="仿宋" panose="02010609060101010101" pitchFamily="49" charset="-122"/>
                <a:ea typeface="仿宋" panose="02010609060101010101" pitchFamily="49" charset="-122"/>
                <a:cs typeface="+mn-ea"/>
                <a:sym typeface="+mn-lt"/>
              </a:rPr>
              <a:t>不可访问，那就不存在多线程间共享的问题</a:t>
            </a:r>
          </a:p>
          <a:p>
            <a:pPr marL="457200" indent="-457200">
              <a:buFont typeface="+mj-ea"/>
              <a:buAutoNum type="circleNumDbPlain"/>
            </a:pPr>
            <a:r>
              <a:rPr lang="zh-CN" altLang="en-US" sz="2400" b="1" dirty="0">
                <a:latin typeface="仿宋" panose="02010609060101010101" pitchFamily="49" charset="-122"/>
                <a:ea typeface="仿宋" panose="02010609060101010101" pitchFamily="49" charset="-122"/>
                <a:cs typeface="+mn-ea"/>
                <a:sym typeface="+mn-lt"/>
              </a:rPr>
              <a:t>既无共享，何来同步问题，又何来解决同步问题一说？</a:t>
            </a:r>
            <a:endParaRPr lang="en-US" altLang="zh-Hans" sz="2400" b="1" dirty="0">
              <a:latin typeface="仿宋" panose="02010609060101010101" pitchFamily="49" charset="-122"/>
              <a:ea typeface="仿宋" panose="02010609060101010101" pitchFamily="49" charset="-122"/>
              <a:cs typeface="+mn-ea"/>
              <a:sym typeface="+mn-lt"/>
            </a:endParaRPr>
          </a:p>
          <a:p>
            <a:r>
              <a:rPr lang="en-US" altLang="zh-Hans" sz="2400" b="1" dirty="0">
                <a:latin typeface="仿宋" panose="02010609060101010101" pitchFamily="49" charset="-122"/>
                <a:ea typeface="仿宋" panose="02010609060101010101" pitchFamily="49" charset="-122"/>
                <a:cs typeface="+mn-ea"/>
                <a:sym typeface="+mn-lt"/>
              </a:rPr>
              <a:t>    </a:t>
            </a:r>
            <a:r>
              <a:rPr lang="en-US" altLang="zh-Hans" sz="2400" b="1" dirty="0" err="1">
                <a:solidFill>
                  <a:srgbClr val="FF0000"/>
                </a:solidFill>
                <a:latin typeface="仿宋" panose="02010609060101010101" pitchFamily="49" charset="-122"/>
                <a:ea typeface="仿宋" panose="02010609060101010101" pitchFamily="49" charset="-122"/>
                <a:cs typeface="+mn-ea"/>
                <a:sym typeface="+mn-lt"/>
              </a:rPr>
              <a:t>ThreadLocal</a:t>
            </a:r>
            <a:r>
              <a:rPr lang="en-US" altLang="zh-Hans" sz="2400" b="1" dirty="0">
                <a:solidFill>
                  <a:srgbClr val="FF0000"/>
                </a:solidFill>
                <a:latin typeface="仿宋" panose="02010609060101010101" pitchFamily="49" charset="-122"/>
                <a:ea typeface="仿宋" panose="02010609060101010101" pitchFamily="49" charset="-122"/>
                <a:cs typeface="+mn-ea"/>
                <a:sym typeface="+mn-lt"/>
              </a:rPr>
              <a:t> </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提供了线程本地的实例。它与普通变量的区别在于，每个使用该变量的线程都会初始化一个完全独立的实例副本。</a:t>
            </a:r>
            <a:r>
              <a:rPr lang="en-US" altLang="zh-Hans" sz="2400" b="1" dirty="0" err="1">
                <a:solidFill>
                  <a:srgbClr val="FF0000"/>
                </a:solidFill>
                <a:latin typeface="仿宋" panose="02010609060101010101" pitchFamily="49" charset="-122"/>
                <a:ea typeface="仿宋" panose="02010609060101010101" pitchFamily="49" charset="-122"/>
                <a:cs typeface="+mn-ea"/>
                <a:sym typeface="+mn-lt"/>
              </a:rPr>
              <a:t>ThreadLocal</a:t>
            </a:r>
            <a:r>
              <a:rPr lang="en-US" altLang="zh-Hans" sz="2400" b="1" dirty="0">
                <a:solidFill>
                  <a:srgbClr val="FF0000"/>
                </a:solidFill>
                <a:latin typeface="仿宋" panose="02010609060101010101" pitchFamily="49" charset="-122"/>
                <a:ea typeface="仿宋" panose="02010609060101010101" pitchFamily="49" charset="-122"/>
                <a:cs typeface="+mn-ea"/>
                <a:sym typeface="+mn-lt"/>
              </a:rPr>
              <a:t> </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变量通常被</a:t>
            </a:r>
            <a:r>
              <a:rPr lang="en-US" altLang="zh-Hans" sz="2400" b="1" dirty="0">
                <a:solidFill>
                  <a:srgbClr val="FF0000"/>
                </a:solidFill>
                <a:latin typeface="仿宋" panose="02010609060101010101" pitchFamily="49" charset="-122"/>
                <a:ea typeface="仿宋" panose="02010609060101010101" pitchFamily="49" charset="-122"/>
                <a:cs typeface="+mn-ea"/>
                <a:sym typeface="+mn-lt"/>
              </a:rPr>
              <a:t>private static</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修饰。当一个线程结束时，它所使用的所有 </a:t>
            </a:r>
            <a:r>
              <a:rPr lang="en-US" altLang="zh-Hans" sz="2400" b="1" dirty="0" err="1">
                <a:solidFill>
                  <a:srgbClr val="FF0000"/>
                </a:solidFill>
                <a:latin typeface="仿宋" panose="02010609060101010101" pitchFamily="49" charset="-122"/>
                <a:ea typeface="仿宋" panose="02010609060101010101" pitchFamily="49" charset="-122"/>
                <a:cs typeface="+mn-ea"/>
                <a:sym typeface="+mn-lt"/>
              </a:rPr>
              <a:t>ThreadLocal</a:t>
            </a:r>
            <a:r>
              <a:rPr lang="en-US" altLang="zh-Hans" sz="2400" b="1" dirty="0">
                <a:solidFill>
                  <a:srgbClr val="FF0000"/>
                </a:solidFill>
                <a:latin typeface="仿宋" panose="02010609060101010101" pitchFamily="49" charset="-122"/>
                <a:ea typeface="仿宋" panose="02010609060101010101" pitchFamily="49" charset="-122"/>
                <a:cs typeface="+mn-ea"/>
                <a:sym typeface="+mn-lt"/>
              </a:rPr>
              <a:t> </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相对的实例副本都可被回收。总的来说，</a:t>
            </a:r>
            <a:r>
              <a:rPr lang="en-US" altLang="zh-Hans" sz="2400" b="1" dirty="0" err="1">
                <a:solidFill>
                  <a:srgbClr val="FF0000"/>
                </a:solidFill>
                <a:latin typeface="仿宋" panose="02010609060101010101" pitchFamily="49" charset="-122"/>
                <a:ea typeface="仿宋" panose="02010609060101010101" pitchFamily="49" charset="-122"/>
                <a:cs typeface="+mn-ea"/>
                <a:sym typeface="+mn-lt"/>
              </a:rPr>
              <a:t>ThreadLocal</a:t>
            </a:r>
            <a:r>
              <a:rPr lang="en-US" altLang="zh-Hans" sz="2400" b="1" dirty="0">
                <a:solidFill>
                  <a:srgbClr val="FF0000"/>
                </a:solidFill>
                <a:latin typeface="仿宋" panose="02010609060101010101" pitchFamily="49" charset="-122"/>
                <a:ea typeface="仿宋" panose="02010609060101010101" pitchFamily="49" charset="-122"/>
                <a:cs typeface="+mn-ea"/>
                <a:sym typeface="+mn-lt"/>
              </a:rPr>
              <a:t> </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适用于每个线程需要自己独立的实例且该实例需要在多个方法中被使用，也即变量在线程间隔离而在方法或类间共享的场景。后文会通过实例详细阐述该观点。另外，该场景下，并非必须使用 </a:t>
            </a:r>
            <a:r>
              <a:rPr lang="en-US" altLang="zh-Hans" sz="2400" b="1" dirty="0" err="1">
                <a:solidFill>
                  <a:srgbClr val="FF0000"/>
                </a:solidFill>
                <a:latin typeface="仿宋" panose="02010609060101010101" pitchFamily="49" charset="-122"/>
                <a:ea typeface="仿宋" panose="02010609060101010101" pitchFamily="49" charset="-122"/>
                <a:cs typeface="+mn-ea"/>
                <a:sym typeface="+mn-lt"/>
              </a:rPr>
              <a:t>ThreadLocal</a:t>
            </a:r>
            <a:r>
              <a:rPr lang="en-US" altLang="zh-Hans" sz="2400" b="1" dirty="0">
                <a:solidFill>
                  <a:srgbClr val="FF0000"/>
                </a:solidFill>
                <a:latin typeface="仿宋" panose="02010609060101010101" pitchFamily="49" charset="-122"/>
                <a:ea typeface="仿宋" panose="02010609060101010101" pitchFamily="49" charset="-122"/>
                <a:cs typeface="+mn-ea"/>
                <a:sym typeface="+mn-lt"/>
              </a:rPr>
              <a:t> </a:t>
            </a:r>
            <a:r>
              <a:rPr lang="zh-Hans" altLang="en-US" sz="2400" b="1" dirty="0">
                <a:solidFill>
                  <a:srgbClr val="FF0000"/>
                </a:solidFill>
                <a:latin typeface="仿宋" panose="02010609060101010101" pitchFamily="49" charset="-122"/>
                <a:ea typeface="仿宋" panose="02010609060101010101" pitchFamily="49" charset="-122"/>
                <a:cs typeface="+mn-ea"/>
                <a:sym typeface="+mn-lt"/>
              </a:rPr>
              <a:t>，</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其它方式完全可以实现同样的效果，只是 </a:t>
            </a:r>
            <a:r>
              <a:rPr lang="en-US" altLang="zh-Hans" sz="2400" b="1" dirty="0" err="1">
                <a:solidFill>
                  <a:srgbClr val="FF0000"/>
                </a:solidFill>
                <a:latin typeface="仿宋" panose="02010609060101010101" pitchFamily="49" charset="-122"/>
                <a:ea typeface="仿宋" panose="02010609060101010101" pitchFamily="49" charset="-122"/>
                <a:cs typeface="+mn-ea"/>
                <a:sym typeface="+mn-lt"/>
              </a:rPr>
              <a:t>ThreadLocal</a:t>
            </a:r>
            <a:r>
              <a:rPr lang="en-US" altLang="zh-Hans" sz="2400" b="1" dirty="0">
                <a:solidFill>
                  <a:srgbClr val="FF0000"/>
                </a:solidFill>
                <a:latin typeface="仿宋" panose="02010609060101010101" pitchFamily="49" charset="-122"/>
                <a:ea typeface="仿宋" panose="02010609060101010101" pitchFamily="49" charset="-122"/>
                <a:cs typeface="+mn-ea"/>
                <a:sym typeface="+mn-lt"/>
              </a:rPr>
              <a:t> </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使得实现更简洁。</a:t>
            </a:r>
            <a:endParaRPr lang="en-US" altLang="zh-Hans" sz="2400" b="1" dirty="0">
              <a:solidFill>
                <a:srgbClr val="FF0000"/>
              </a:solidFill>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3071031157"/>
      </p:ext>
    </p:extLst>
  </p:cSld>
  <p:clrMapOvr>
    <a:masterClrMapping/>
  </p:clrMapOvr>
  <p:transition spd="slow">
    <p:wip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err="1">
                <a:solidFill>
                  <a:srgbClr val="7030A0"/>
                </a:solidFill>
                <a:latin typeface="仿宋" panose="02010609060101010101" pitchFamily="49" charset="-122"/>
                <a:ea typeface="仿宋" panose="02010609060101010101" pitchFamily="49" charset="-122"/>
                <a:cs typeface="+mn-ea"/>
                <a:sym typeface="+mn-lt"/>
              </a:rPr>
              <a:t>ForkJoin</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
        <p:nvSpPr>
          <p:cNvPr id="5" name="TextBox 50">
            <a:extLst>
              <a:ext uri="{FF2B5EF4-FFF2-40B4-BE49-F238E27FC236}">
                <a16:creationId xmlns:a16="http://schemas.microsoft.com/office/drawing/2014/main" id="{1C1DE97B-BCA4-A04C-AB7E-27A766585CDE}"/>
              </a:ext>
            </a:extLst>
          </p:cNvPr>
          <p:cNvSpPr txBox="1"/>
          <p:nvPr/>
        </p:nvSpPr>
        <p:spPr>
          <a:xfrm>
            <a:off x="265176" y="1616519"/>
            <a:ext cx="11487142" cy="3477875"/>
          </a:xfrm>
          <a:prstGeom prst="rect">
            <a:avLst/>
          </a:prstGeom>
          <a:noFill/>
        </p:spPr>
        <p:txBody>
          <a:bodyPr wrap="square" rtlCol="0">
            <a:spAutoFit/>
          </a:bodyPr>
          <a:lstStyle/>
          <a:p>
            <a:r>
              <a:rPr lang="en-US" altLang="zh-CN" sz="2400" b="1" dirty="0">
                <a:latin typeface="仿宋" panose="02010609060101010101" pitchFamily="49" charset="-122"/>
                <a:ea typeface="仿宋" panose="02010609060101010101" pitchFamily="49" charset="-122"/>
                <a:cs typeface="+mn-ea"/>
                <a:sym typeface="+mn-lt"/>
              </a:rPr>
              <a:t>Fork/Join</a:t>
            </a:r>
            <a:r>
              <a:rPr lang="zh-CN" altLang="en-US" sz="2400" b="1" dirty="0">
                <a:latin typeface="仿宋" panose="02010609060101010101" pitchFamily="49" charset="-122"/>
                <a:ea typeface="仿宋" panose="02010609060101010101" pitchFamily="49" charset="-122"/>
                <a:cs typeface="+mn-ea"/>
                <a:sym typeface="+mn-lt"/>
              </a:rPr>
              <a:t>框架是</a:t>
            </a:r>
            <a:r>
              <a:rPr lang="en-US" altLang="zh-CN" sz="2400" b="1" dirty="0">
                <a:latin typeface="仿宋" panose="02010609060101010101" pitchFamily="49" charset="-122"/>
                <a:ea typeface="仿宋" panose="02010609060101010101" pitchFamily="49" charset="-122"/>
                <a:cs typeface="+mn-ea"/>
                <a:sym typeface="+mn-lt"/>
              </a:rPr>
              <a:t>Java7</a:t>
            </a:r>
            <a:r>
              <a:rPr lang="zh-CN" altLang="en-US" sz="2400" b="1" dirty="0">
                <a:latin typeface="仿宋" panose="02010609060101010101" pitchFamily="49" charset="-122"/>
                <a:ea typeface="仿宋" panose="02010609060101010101" pitchFamily="49" charset="-122"/>
                <a:cs typeface="+mn-ea"/>
                <a:sym typeface="+mn-lt"/>
              </a:rPr>
              <a:t>提供了的一个用于并行执行任务的框架， 是一个把大任务分割成若干个小任务，最终汇总每个小任务结果后得到大任务结果的框架。</a:t>
            </a:r>
            <a:endParaRPr lang="en-US" altLang="zh-CN" sz="2400" b="1" dirty="0">
              <a:latin typeface="仿宋" panose="02010609060101010101" pitchFamily="49" charset="-122"/>
              <a:ea typeface="仿宋" panose="02010609060101010101" pitchFamily="49" charset="-122"/>
              <a:cs typeface="+mn-ea"/>
              <a:sym typeface="+mn-lt"/>
            </a:endParaRPr>
          </a:p>
          <a:p>
            <a:endParaRPr lang="en-US" altLang="zh-CN" sz="2400" b="1" dirty="0">
              <a:solidFill>
                <a:srgbClr val="FF0000"/>
              </a:solidFill>
              <a:latin typeface="仿宋" panose="02010609060101010101" pitchFamily="49" charset="-122"/>
              <a:ea typeface="仿宋" panose="02010609060101010101" pitchFamily="49" charset="-122"/>
              <a:cs typeface="+mn-ea"/>
              <a:sym typeface="+mn-lt"/>
            </a:endParaRPr>
          </a:p>
          <a:p>
            <a:r>
              <a:rPr lang="en-US" altLang="zh-CN" sz="2400" b="1" dirty="0" err="1">
                <a:solidFill>
                  <a:srgbClr val="00B050"/>
                </a:solidFill>
                <a:latin typeface="仿宋" panose="02010609060101010101" pitchFamily="49" charset="-122"/>
                <a:ea typeface="仿宋" panose="02010609060101010101" pitchFamily="49" charset="-122"/>
                <a:cs typeface="+mn-ea"/>
                <a:sym typeface="+mn-lt"/>
              </a:rPr>
              <a:t>ForkJoin</a:t>
            </a:r>
            <a:r>
              <a:rPr lang="zh-Hans" altLang="en-US" sz="2400" b="1" dirty="0">
                <a:solidFill>
                  <a:srgbClr val="00B050"/>
                </a:solidFill>
                <a:latin typeface="仿宋" panose="02010609060101010101" pitchFamily="49" charset="-122"/>
                <a:ea typeface="仿宋" panose="02010609060101010101" pitchFamily="49" charset="-122"/>
                <a:cs typeface="+mn-ea"/>
                <a:sym typeface="+mn-lt"/>
              </a:rPr>
              <a:t>执行的</a:t>
            </a:r>
            <a:r>
              <a:rPr lang="en-US" altLang="zh-Hans" sz="2400" b="1" dirty="0">
                <a:solidFill>
                  <a:srgbClr val="00B050"/>
                </a:solidFill>
                <a:latin typeface="仿宋" panose="02010609060101010101" pitchFamily="49" charset="-122"/>
                <a:ea typeface="仿宋" panose="02010609060101010101" pitchFamily="49" charset="-122"/>
                <a:cs typeface="+mn-ea"/>
                <a:sym typeface="+mn-lt"/>
              </a:rPr>
              <a:t>2</a:t>
            </a:r>
            <a:r>
              <a:rPr lang="zh-Hans" altLang="en-US" sz="2400" b="1" dirty="0">
                <a:solidFill>
                  <a:srgbClr val="00B050"/>
                </a:solidFill>
                <a:latin typeface="仿宋" panose="02010609060101010101" pitchFamily="49" charset="-122"/>
                <a:ea typeface="仿宋" panose="02010609060101010101" pitchFamily="49" charset="-122"/>
                <a:cs typeface="+mn-ea"/>
                <a:sym typeface="+mn-lt"/>
              </a:rPr>
              <a:t>个步骤：</a:t>
            </a:r>
            <a:endParaRPr lang="en-US" altLang="zh-CN" sz="2400" b="1" dirty="0">
              <a:solidFill>
                <a:srgbClr val="00B050"/>
              </a:solidFill>
              <a:latin typeface="仿宋" panose="02010609060101010101" pitchFamily="49" charset="-122"/>
              <a:ea typeface="仿宋" panose="02010609060101010101" pitchFamily="49" charset="-122"/>
              <a:cs typeface="+mn-ea"/>
              <a:sym typeface="+mn-lt"/>
            </a:endParaRPr>
          </a:p>
          <a:p>
            <a:pPr marL="457200" indent="-457200">
              <a:buFont typeface="+mj-ea"/>
              <a:buAutoNum type="circleNumDbPlain"/>
            </a:pPr>
            <a:r>
              <a:rPr lang="zh-CN" altLang="en-US" sz="2400" b="1" dirty="0">
                <a:solidFill>
                  <a:srgbClr val="FF0000"/>
                </a:solidFill>
                <a:latin typeface="仿宋" panose="02010609060101010101" pitchFamily="49" charset="-122"/>
                <a:ea typeface="仿宋" panose="02010609060101010101" pitchFamily="49" charset="-122"/>
                <a:cs typeface="+mn-ea"/>
                <a:sym typeface="+mn-lt"/>
              </a:rPr>
              <a:t>第一步分割任务。首先我们需要有一个</a:t>
            </a:r>
            <a:r>
              <a:rPr lang="en-US" altLang="zh-Hans" sz="2400" b="1" dirty="0">
                <a:solidFill>
                  <a:srgbClr val="FF0000"/>
                </a:solidFill>
                <a:latin typeface="仿宋" panose="02010609060101010101" pitchFamily="49" charset="-122"/>
                <a:ea typeface="仿宋" panose="02010609060101010101" pitchFamily="49" charset="-122"/>
                <a:cs typeface="+mn-ea"/>
                <a:sym typeface="+mn-lt"/>
              </a:rPr>
              <a:t>fork</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类来把大任务分割成子任务，有可能子任务还是很大，所以还需要不停的分割，直到分割出的子任务足够小。</a:t>
            </a:r>
          </a:p>
          <a:p>
            <a:pPr marL="457200" indent="-457200">
              <a:buFont typeface="+mj-ea"/>
              <a:buAutoNum type="circleNumDbPlain"/>
            </a:pPr>
            <a:r>
              <a:rPr lang="zh-CN" altLang="en-US" sz="2400" b="1" dirty="0">
                <a:solidFill>
                  <a:srgbClr val="FF0000"/>
                </a:solidFill>
                <a:latin typeface="仿宋" panose="02010609060101010101" pitchFamily="49" charset="-122"/>
                <a:ea typeface="仿宋" panose="02010609060101010101" pitchFamily="49" charset="-122"/>
                <a:cs typeface="+mn-ea"/>
                <a:sym typeface="+mn-lt"/>
              </a:rPr>
              <a:t>第二步执行任务并合并结果。分割的子任务分别放在双端队列里，然后几个启动线程分别从双端队列里获取任务执行。子任务执行完的结果都统一放在一个队列里，启动一个线程从队列里拿数据，然后合并这些数据。</a:t>
            </a:r>
            <a:endParaRPr lang="en-US" altLang="zh-CN" sz="2400" b="1" dirty="0">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48362926"/>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W</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hat is Thread safe</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sp>
        <p:nvSpPr>
          <p:cNvPr id="7" name="Text Box 49">
            <a:extLst>
              <a:ext uri="{FF2B5EF4-FFF2-40B4-BE49-F238E27FC236}">
                <a16:creationId xmlns:a16="http://schemas.microsoft.com/office/drawing/2014/main" id="{84F04E6A-E047-1D44-994F-0FE2B24B3B47}"/>
              </a:ext>
            </a:extLst>
          </p:cNvPr>
          <p:cNvSpPr txBox="1">
            <a:spLocks noChangeArrowheads="1"/>
          </p:cNvSpPr>
          <p:nvPr/>
        </p:nvSpPr>
        <p:spPr bwMode="gray">
          <a:xfrm>
            <a:off x="265175" y="1545895"/>
            <a:ext cx="11548753" cy="2246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zh-Hans" altLang="en-US" sz="2800" b="1" dirty="0">
                <a:solidFill>
                  <a:srgbClr val="FF0000"/>
                </a:solidFill>
                <a:latin typeface="FangSong" panose="02010609060101010101" pitchFamily="49" charset="-122"/>
                <a:ea typeface="FangSong" panose="02010609060101010101" pitchFamily="49" charset="-122"/>
              </a:rPr>
              <a:t>定义：</a:t>
            </a:r>
            <a:endParaRPr lang="en-US" altLang="zh-Hans" sz="2800" b="1" dirty="0">
              <a:solidFill>
                <a:srgbClr val="FF0000"/>
              </a:solidFill>
              <a:latin typeface="FangSong" panose="02010609060101010101" pitchFamily="49" charset="-122"/>
              <a:ea typeface="FangSong" panose="02010609060101010101" pitchFamily="49" charset="-122"/>
            </a:endParaRPr>
          </a:p>
          <a:p>
            <a:r>
              <a:rPr lang="zh-Hans" altLang="en-US" sz="2800" b="1" i="1" dirty="0">
                <a:latin typeface="FangSong" panose="02010609060101010101" pitchFamily="49" charset="-122"/>
                <a:ea typeface="FangSong" panose="02010609060101010101" pitchFamily="49" charset="-122"/>
              </a:rPr>
              <a:t>    </a:t>
            </a:r>
            <a:r>
              <a:rPr lang="zh-CN" altLang="en-US" sz="2800" b="1" i="1" dirty="0">
                <a:latin typeface="FangSong" panose="02010609060101010101" pitchFamily="49" charset="-122"/>
                <a:ea typeface="FangSong" panose="02010609060101010101" pitchFamily="49" charset="-122"/>
              </a:rPr>
              <a:t>当多个线程访问同一个对象时，如果不用考虑这些线程在运行时环境下的调度和交替运行，也不需要进行额外的同步，或者在调用方进行任何其他的协调操作，调用这个对象的行为都可以获取正确的结果，那这个对象是线程安全的。</a:t>
            </a:r>
            <a:endParaRPr lang="en-US" altLang="zh-CN" sz="2800" b="1" i="1" dirty="0">
              <a:latin typeface="FangSong" panose="02010609060101010101" pitchFamily="49" charset="-122"/>
              <a:ea typeface="FangSong" panose="02010609060101010101" pitchFamily="49" charset="-122"/>
            </a:endParaRPr>
          </a:p>
        </p:txBody>
      </p:sp>
      <p:sp>
        <p:nvSpPr>
          <p:cNvPr id="9" name="Text Box 49">
            <a:extLst>
              <a:ext uri="{FF2B5EF4-FFF2-40B4-BE49-F238E27FC236}">
                <a16:creationId xmlns:a16="http://schemas.microsoft.com/office/drawing/2014/main" id="{5C5459FA-73A6-DB4C-B394-B70C3E8C50EE}"/>
              </a:ext>
            </a:extLst>
          </p:cNvPr>
          <p:cNvSpPr txBox="1">
            <a:spLocks noChangeArrowheads="1"/>
          </p:cNvSpPr>
          <p:nvPr/>
        </p:nvSpPr>
        <p:spPr bwMode="gray">
          <a:xfrm>
            <a:off x="265176" y="4061890"/>
            <a:ext cx="11548753"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zh-Hans" altLang="en-US" sz="2800" b="1" dirty="0">
                <a:solidFill>
                  <a:srgbClr val="FF0000"/>
                </a:solidFill>
                <a:latin typeface="FangSong" panose="02010609060101010101" pitchFamily="49" charset="-122"/>
                <a:ea typeface="FangSong" panose="02010609060101010101" pitchFamily="49" charset="-122"/>
              </a:rPr>
              <a:t>引申：</a:t>
            </a:r>
            <a:endParaRPr lang="en-US" altLang="zh-Hans" sz="2800" b="1" dirty="0">
              <a:solidFill>
                <a:srgbClr val="FF0000"/>
              </a:solidFill>
              <a:latin typeface="FangSong" panose="02010609060101010101" pitchFamily="49" charset="-122"/>
              <a:ea typeface="FangSong" panose="02010609060101010101" pitchFamily="49" charset="-122"/>
            </a:endParaRPr>
          </a:p>
          <a:p>
            <a:r>
              <a:rPr lang="zh-Hans" altLang="en-US" sz="2800" b="1" i="1" dirty="0">
                <a:solidFill>
                  <a:srgbClr val="00B050"/>
                </a:solidFill>
                <a:latin typeface="FangSong" panose="02010609060101010101" pitchFamily="49" charset="-122"/>
                <a:ea typeface="FangSong" panose="02010609060101010101" pitchFamily="49" charset="-122"/>
              </a:rPr>
              <a:t>    </a:t>
            </a:r>
            <a:r>
              <a:rPr lang="zh-CN" altLang="en-US" sz="2800" b="1" i="1" dirty="0">
                <a:latin typeface="FangSong" panose="02010609060101010101" pitchFamily="49" charset="-122"/>
                <a:ea typeface="FangSong" panose="02010609060101010101" pitchFamily="49" charset="-122"/>
              </a:rPr>
              <a:t>显然只有资源竞争时才会导致线程不安全，因此无状态对象永远是线程安全的。</a:t>
            </a:r>
            <a:endParaRPr lang="en-US" altLang="zh-CN" sz="2800" b="1" i="1" dirty="0">
              <a:latin typeface="FangSong" panose="02010609060101010101" pitchFamily="49" charset="-122"/>
              <a:ea typeface="FangSong" panose="02010609060101010101" pitchFamily="49" charset="-122"/>
            </a:endParaRPr>
          </a:p>
        </p:txBody>
      </p:sp>
    </p:spTree>
    <p:extLst>
      <p:ext uri="{BB962C8B-B14F-4D97-AF65-F5344CB8AC3E}">
        <p14:creationId xmlns:p14="http://schemas.microsoft.com/office/powerpoint/2010/main" val="173031259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p:tgtEl>
                                          <p:spTgt spid="9"/>
                                        </p:tgtEl>
                                        <p:attrNameLst>
                                          <p:attrName>ppt_y</p:attrName>
                                        </p:attrNameLst>
                                      </p:cBhvr>
                                      <p:tavLst>
                                        <p:tav tm="0">
                                          <p:val>
                                            <p:strVal val="#ppt_y+#ppt_h*1.125000"/>
                                          </p:val>
                                        </p:tav>
                                        <p:tav tm="100000">
                                          <p:val>
                                            <p:strVal val="#ppt_y"/>
                                          </p:val>
                                        </p:tav>
                                      </p:tavLst>
                                    </p:anim>
                                    <p:animEffect transition="in" filter="wipe(up)">
                                      <p:cBhvr>
                                        <p:cTn id="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err="1">
                <a:solidFill>
                  <a:srgbClr val="7030A0"/>
                </a:solidFill>
                <a:latin typeface="仿宋" panose="02010609060101010101" pitchFamily="49" charset="-122"/>
                <a:ea typeface="仿宋" panose="02010609060101010101" pitchFamily="49" charset="-122"/>
                <a:cs typeface="+mn-ea"/>
                <a:sym typeface="+mn-lt"/>
              </a:rPr>
              <a:t>ForkJoin</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
        <p:nvSpPr>
          <p:cNvPr id="5" name="TextBox 50">
            <a:extLst>
              <a:ext uri="{FF2B5EF4-FFF2-40B4-BE49-F238E27FC236}">
                <a16:creationId xmlns:a16="http://schemas.microsoft.com/office/drawing/2014/main" id="{1C1DE97B-BCA4-A04C-AB7E-27A766585CDE}"/>
              </a:ext>
            </a:extLst>
          </p:cNvPr>
          <p:cNvSpPr txBox="1"/>
          <p:nvPr/>
        </p:nvSpPr>
        <p:spPr>
          <a:xfrm>
            <a:off x="265176" y="1462140"/>
            <a:ext cx="11487142" cy="4154984"/>
          </a:xfrm>
          <a:prstGeom prst="rect">
            <a:avLst/>
          </a:prstGeom>
          <a:noFill/>
        </p:spPr>
        <p:txBody>
          <a:bodyPr wrap="square" rtlCol="0">
            <a:spAutoFit/>
          </a:bodyPr>
          <a:lstStyle/>
          <a:p>
            <a:r>
              <a:rPr lang="en-US" altLang="zh-CN" sz="2400" b="1" dirty="0">
                <a:latin typeface="仿宋" panose="02010609060101010101" pitchFamily="49" charset="-122"/>
                <a:ea typeface="仿宋" panose="02010609060101010101" pitchFamily="49" charset="-122"/>
                <a:cs typeface="+mn-ea"/>
                <a:sym typeface="+mn-lt"/>
              </a:rPr>
              <a:t>Fork/Join</a:t>
            </a:r>
            <a:r>
              <a:rPr lang="zh-CN" altLang="en-US" sz="2400" b="1" dirty="0">
                <a:latin typeface="仿宋" panose="02010609060101010101" pitchFamily="49" charset="-122"/>
                <a:ea typeface="仿宋" panose="02010609060101010101" pitchFamily="49" charset="-122"/>
                <a:cs typeface="+mn-ea"/>
                <a:sym typeface="+mn-lt"/>
              </a:rPr>
              <a:t>使用两个类来完成以上两件事情：</a:t>
            </a:r>
          </a:p>
          <a:p>
            <a:endParaRPr lang="zh-CN" altLang="en-U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CN" sz="2400" b="1" dirty="0" err="1">
                <a:latin typeface="仿宋" panose="02010609060101010101" pitchFamily="49" charset="-122"/>
                <a:ea typeface="仿宋" panose="02010609060101010101" pitchFamily="49" charset="-122"/>
                <a:cs typeface="+mn-ea"/>
                <a:sym typeface="+mn-lt"/>
              </a:rPr>
              <a:t>ForkJoinTask</a:t>
            </a:r>
            <a:r>
              <a:rPr lang="zh-CN" altLang="en-US" sz="2400" b="1" dirty="0">
                <a:latin typeface="仿宋" panose="02010609060101010101" pitchFamily="49" charset="-122"/>
                <a:ea typeface="仿宋" panose="02010609060101010101" pitchFamily="49" charset="-122"/>
                <a:cs typeface="+mn-ea"/>
                <a:sym typeface="+mn-lt"/>
              </a:rPr>
              <a:t>：我们要使用</a:t>
            </a:r>
            <a:r>
              <a:rPr lang="en-US" altLang="zh-CN" sz="2400" b="1" dirty="0" err="1">
                <a:latin typeface="仿宋" panose="02010609060101010101" pitchFamily="49" charset="-122"/>
                <a:ea typeface="仿宋" panose="02010609060101010101" pitchFamily="49" charset="-122"/>
                <a:cs typeface="+mn-ea"/>
                <a:sym typeface="+mn-lt"/>
              </a:rPr>
              <a:t>ForkJoin</a:t>
            </a:r>
            <a:r>
              <a:rPr lang="zh-CN" altLang="en-US" sz="2400" b="1" dirty="0">
                <a:latin typeface="仿宋" panose="02010609060101010101" pitchFamily="49" charset="-122"/>
                <a:ea typeface="仿宋" panose="02010609060101010101" pitchFamily="49" charset="-122"/>
                <a:cs typeface="+mn-ea"/>
                <a:sym typeface="+mn-lt"/>
              </a:rPr>
              <a:t>框架，必须首先创建一个</a:t>
            </a:r>
            <a:r>
              <a:rPr lang="en-US" altLang="zh-CN" sz="2400" b="1" dirty="0" err="1">
                <a:latin typeface="仿宋" panose="02010609060101010101" pitchFamily="49" charset="-122"/>
                <a:ea typeface="仿宋" panose="02010609060101010101" pitchFamily="49" charset="-122"/>
                <a:cs typeface="+mn-ea"/>
                <a:sym typeface="+mn-lt"/>
              </a:rPr>
              <a:t>ForkJoin</a:t>
            </a:r>
            <a:r>
              <a:rPr lang="zh-CN" altLang="en-US" sz="2400" b="1" dirty="0">
                <a:latin typeface="仿宋" panose="02010609060101010101" pitchFamily="49" charset="-122"/>
                <a:ea typeface="仿宋" panose="02010609060101010101" pitchFamily="49" charset="-122"/>
                <a:cs typeface="+mn-ea"/>
                <a:sym typeface="+mn-lt"/>
              </a:rPr>
              <a:t>任务。它提供在任务中执行</a:t>
            </a:r>
            <a:r>
              <a:rPr lang="en-US" altLang="zh-CN" sz="2400" b="1" dirty="0">
                <a:latin typeface="仿宋" panose="02010609060101010101" pitchFamily="49" charset="-122"/>
                <a:ea typeface="仿宋" panose="02010609060101010101" pitchFamily="49" charset="-122"/>
                <a:cs typeface="+mn-ea"/>
                <a:sym typeface="+mn-lt"/>
              </a:rPr>
              <a:t>fork()</a:t>
            </a:r>
            <a:r>
              <a:rPr lang="zh-CN" altLang="en-US" sz="2400" b="1" dirty="0">
                <a:latin typeface="仿宋" panose="02010609060101010101" pitchFamily="49" charset="-122"/>
                <a:ea typeface="仿宋" panose="02010609060101010101" pitchFamily="49" charset="-122"/>
                <a:cs typeface="+mn-ea"/>
                <a:sym typeface="+mn-lt"/>
              </a:rPr>
              <a:t>和</a:t>
            </a:r>
            <a:r>
              <a:rPr lang="en-US" altLang="zh-CN" sz="2400" b="1" dirty="0">
                <a:latin typeface="仿宋" panose="02010609060101010101" pitchFamily="49" charset="-122"/>
                <a:ea typeface="仿宋" panose="02010609060101010101" pitchFamily="49" charset="-122"/>
                <a:cs typeface="+mn-ea"/>
                <a:sym typeface="+mn-lt"/>
              </a:rPr>
              <a:t>join()</a:t>
            </a:r>
            <a:r>
              <a:rPr lang="zh-CN" altLang="en-US" sz="2400" b="1" dirty="0">
                <a:latin typeface="仿宋" panose="02010609060101010101" pitchFamily="49" charset="-122"/>
                <a:ea typeface="仿宋" panose="02010609060101010101" pitchFamily="49" charset="-122"/>
                <a:cs typeface="+mn-ea"/>
                <a:sym typeface="+mn-lt"/>
              </a:rPr>
              <a:t>操作的机制，通常情况下我们不需要直接继承</a:t>
            </a:r>
            <a:r>
              <a:rPr lang="en-US" altLang="zh-CN" sz="2400" b="1" dirty="0" err="1">
                <a:latin typeface="仿宋" panose="02010609060101010101" pitchFamily="49" charset="-122"/>
                <a:ea typeface="仿宋" panose="02010609060101010101" pitchFamily="49" charset="-122"/>
                <a:cs typeface="+mn-ea"/>
                <a:sym typeface="+mn-lt"/>
              </a:rPr>
              <a:t>ForkJoinTask</a:t>
            </a:r>
            <a:r>
              <a:rPr lang="zh-CN" altLang="en-US" sz="2400" b="1" dirty="0">
                <a:latin typeface="仿宋" panose="02010609060101010101" pitchFamily="49" charset="-122"/>
                <a:ea typeface="仿宋" panose="02010609060101010101" pitchFamily="49" charset="-122"/>
                <a:cs typeface="+mn-ea"/>
                <a:sym typeface="+mn-lt"/>
              </a:rPr>
              <a:t>类，而只需要继承它的子类，</a:t>
            </a:r>
            <a:r>
              <a:rPr lang="en-US" altLang="zh-CN" sz="2400" b="1" dirty="0">
                <a:latin typeface="仿宋" panose="02010609060101010101" pitchFamily="49" charset="-122"/>
                <a:ea typeface="仿宋" panose="02010609060101010101" pitchFamily="49" charset="-122"/>
                <a:cs typeface="+mn-ea"/>
                <a:sym typeface="+mn-lt"/>
              </a:rPr>
              <a:t>Fork/Join</a:t>
            </a:r>
            <a:r>
              <a:rPr lang="zh-CN" altLang="en-US" sz="2400" b="1" dirty="0">
                <a:latin typeface="仿宋" panose="02010609060101010101" pitchFamily="49" charset="-122"/>
                <a:ea typeface="仿宋" panose="02010609060101010101" pitchFamily="49" charset="-122"/>
                <a:cs typeface="+mn-ea"/>
                <a:sym typeface="+mn-lt"/>
              </a:rPr>
              <a:t>框架提供了以下两个子类：</a:t>
            </a:r>
          </a:p>
          <a:p>
            <a:r>
              <a:rPr lang="en-US" altLang="zh-CN" sz="2400" b="1" dirty="0">
                <a:latin typeface="仿宋" panose="02010609060101010101" pitchFamily="49" charset="-122"/>
                <a:ea typeface="仿宋" panose="02010609060101010101" pitchFamily="49" charset="-122"/>
                <a:cs typeface="+mn-ea"/>
                <a:sym typeface="+mn-lt"/>
              </a:rPr>
              <a:t>  </a:t>
            </a:r>
            <a:r>
              <a:rPr lang="en-US" altLang="zh-CN" sz="2400" b="1" dirty="0" err="1">
                <a:latin typeface="仿宋" panose="02010609060101010101" pitchFamily="49" charset="-122"/>
                <a:ea typeface="仿宋" panose="02010609060101010101" pitchFamily="49" charset="-122"/>
                <a:cs typeface="+mn-ea"/>
                <a:sym typeface="+mn-lt"/>
              </a:rPr>
              <a:t>RecursiveAction</a:t>
            </a:r>
            <a:r>
              <a:rPr lang="zh-CN" altLang="en-US" sz="2400" b="1" dirty="0">
                <a:latin typeface="仿宋" panose="02010609060101010101" pitchFamily="49" charset="-122"/>
                <a:ea typeface="仿宋" panose="02010609060101010101" pitchFamily="49" charset="-122"/>
                <a:cs typeface="+mn-ea"/>
                <a:sym typeface="+mn-lt"/>
              </a:rPr>
              <a:t>：用于没有返回结果的任务。</a:t>
            </a:r>
          </a:p>
          <a:p>
            <a:r>
              <a:rPr lang="en-US" altLang="zh-CN" sz="2400" b="1" dirty="0">
                <a:latin typeface="仿宋" panose="02010609060101010101" pitchFamily="49" charset="-122"/>
                <a:ea typeface="仿宋" panose="02010609060101010101" pitchFamily="49" charset="-122"/>
                <a:cs typeface="+mn-ea"/>
                <a:sym typeface="+mn-lt"/>
              </a:rPr>
              <a:t>  </a:t>
            </a:r>
            <a:r>
              <a:rPr lang="en-US" altLang="zh-CN" sz="2400" b="1" dirty="0" err="1">
                <a:latin typeface="仿宋" panose="02010609060101010101" pitchFamily="49" charset="-122"/>
                <a:ea typeface="仿宋" panose="02010609060101010101" pitchFamily="49" charset="-122"/>
                <a:cs typeface="+mn-ea"/>
                <a:sym typeface="+mn-lt"/>
              </a:rPr>
              <a:t>RecursiveTask</a:t>
            </a:r>
            <a:r>
              <a:rPr lang="en-US" altLang="zh-CN" sz="2400" b="1" dirty="0">
                <a:latin typeface="仿宋" panose="02010609060101010101" pitchFamily="49" charset="-122"/>
                <a:ea typeface="仿宋" panose="02010609060101010101" pitchFamily="49" charset="-122"/>
                <a:cs typeface="+mn-ea"/>
                <a:sym typeface="+mn-lt"/>
              </a:rPr>
              <a:t> </a:t>
            </a:r>
            <a:r>
              <a:rPr lang="zh-CN" altLang="en-US" sz="2400" b="1" dirty="0">
                <a:latin typeface="仿宋" panose="02010609060101010101" pitchFamily="49" charset="-122"/>
                <a:ea typeface="仿宋" panose="02010609060101010101" pitchFamily="49" charset="-122"/>
                <a:cs typeface="+mn-ea"/>
                <a:sym typeface="+mn-lt"/>
              </a:rPr>
              <a:t>：用于有返回结果的任务。</a:t>
            </a:r>
          </a:p>
          <a:p>
            <a:pPr marL="342900" indent="-342900">
              <a:buFont typeface="Wingdings" pitchFamily="2" charset="2"/>
              <a:buChar char="Ø"/>
            </a:pPr>
            <a:r>
              <a:rPr lang="en-US" altLang="zh-CN" sz="2400" b="1" dirty="0" err="1">
                <a:latin typeface="仿宋" panose="02010609060101010101" pitchFamily="49" charset="-122"/>
                <a:ea typeface="仿宋" panose="02010609060101010101" pitchFamily="49" charset="-122"/>
                <a:cs typeface="+mn-ea"/>
                <a:sym typeface="+mn-lt"/>
              </a:rPr>
              <a:t>ForkJoinPool</a:t>
            </a:r>
            <a:r>
              <a:rPr lang="en-US" altLang="zh-CN" sz="2400" b="1" dirty="0">
                <a:latin typeface="仿宋" panose="02010609060101010101" pitchFamily="49" charset="-122"/>
                <a:ea typeface="仿宋" panose="02010609060101010101" pitchFamily="49" charset="-122"/>
                <a:cs typeface="+mn-ea"/>
                <a:sym typeface="+mn-lt"/>
              </a:rPr>
              <a:t> </a:t>
            </a:r>
            <a:r>
              <a:rPr lang="zh-CN" altLang="en-US" sz="2400" b="1" dirty="0">
                <a:latin typeface="仿宋" panose="02010609060101010101" pitchFamily="49" charset="-122"/>
                <a:ea typeface="仿宋" panose="02010609060101010101" pitchFamily="49" charset="-122"/>
                <a:cs typeface="+mn-ea"/>
                <a:sym typeface="+mn-lt"/>
              </a:rPr>
              <a:t>：</a:t>
            </a:r>
            <a:r>
              <a:rPr lang="en-US" altLang="zh-CN" sz="2400" b="1" dirty="0" err="1">
                <a:latin typeface="仿宋" panose="02010609060101010101" pitchFamily="49" charset="-122"/>
                <a:ea typeface="仿宋" panose="02010609060101010101" pitchFamily="49" charset="-122"/>
                <a:cs typeface="+mn-ea"/>
                <a:sym typeface="+mn-lt"/>
              </a:rPr>
              <a:t>ForkJoinTask</a:t>
            </a:r>
            <a:r>
              <a:rPr lang="zh-CN" altLang="en-US" sz="2400" b="1" dirty="0">
                <a:latin typeface="仿宋" panose="02010609060101010101" pitchFamily="49" charset="-122"/>
                <a:ea typeface="仿宋" panose="02010609060101010101" pitchFamily="49" charset="-122"/>
                <a:cs typeface="+mn-ea"/>
                <a:sym typeface="+mn-lt"/>
              </a:rPr>
              <a:t>需要通过</a:t>
            </a:r>
            <a:r>
              <a:rPr lang="en-US" altLang="zh-CN" sz="2400" b="1" dirty="0" err="1">
                <a:latin typeface="仿宋" panose="02010609060101010101" pitchFamily="49" charset="-122"/>
                <a:ea typeface="仿宋" panose="02010609060101010101" pitchFamily="49" charset="-122"/>
                <a:cs typeface="+mn-ea"/>
                <a:sym typeface="+mn-lt"/>
              </a:rPr>
              <a:t>ForkJoinPool</a:t>
            </a:r>
            <a:r>
              <a:rPr lang="zh-CN" altLang="en-US" sz="2400" b="1" dirty="0">
                <a:latin typeface="仿宋" panose="02010609060101010101" pitchFamily="49" charset="-122"/>
                <a:ea typeface="仿宋" panose="02010609060101010101" pitchFamily="49" charset="-122"/>
                <a:cs typeface="+mn-ea"/>
                <a:sym typeface="+mn-lt"/>
              </a:rPr>
              <a:t>来执行，任务分割出的子任务会添加到当前工作线程所维护的双端队列中，进入队列的头部。当一个工作线程的队列里暂时没有任务时，它会随机从其他工作线程的队列的尾部获取一个任务。</a:t>
            </a:r>
            <a:endParaRPr lang="en-US" altLang="zh-CN" sz="2400" b="1" dirty="0">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2098351574"/>
      </p:ext>
    </p:extLst>
  </p:cSld>
  <p:clrMapOvr>
    <a:masterClrMapping/>
  </p:clrMapOvr>
  <p:transition spd="slow">
    <p:wip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Java</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err="1">
                <a:solidFill>
                  <a:srgbClr val="7030A0"/>
                </a:solidFill>
                <a:latin typeface="仿宋" panose="02010609060101010101" pitchFamily="49" charset="-122"/>
                <a:ea typeface="仿宋" panose="02010609060101010101" pitchFamily="49" charset="-122"/>
                <a:cs typeface="+mn-ea"/>
                <a:sym typeface="+mn-lt"/>
              </a:rPr>
              <a:t>ThreadPool</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And</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Executor</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
        <p:nvSpPr>
          <p:cNvPr id="5" name="TextBox 50">
            <a:extLst>
              <a:ext uri="{FF2B5EF4-FFF2-40B4-BE49-F238E27FC236}">
                <a16:creationId xmlns:a16="http://schemas.microsoft.com/office/drawing/2014/main" id="{5BAC7805-BA73-0C41-9601-5F6BE3F69BFF}"/>
              </a:ext>
            </a:extLst>
          </p:cNvPr>
          <p:cNvSpPr txBox="1"/>
          <p:nvPr/>
        </p:nvSpPr>
        <p:spPr>
          <a:xfrm>
            <a:off x="7611873" y="1025701"/>
            <a:ext cx="3781812" cy="1938992"/>
          </a:xfrm>
          <a:prstGeom prst="rect">
            <a:avLst/>
          </a:prstGeom>
          <a:noFill/>
        </p:spPr>
        <p:txBody>
          <a:bodyPr wrap="square" rtlCol="0">
            <a:spAutoFit/>
          </a:bodyPr>
          <a:lstStyle/>
          <a:p>
            <a:pPr marL="342900" indent="-342900">
              <a:buFont typeface="Wingdings" pitchFamily="2" charset="2"/>
              <a:buChar char="Ø"/>
            </a:pPr>
            <a:r>
              <a:rPr lang="en-US" altLang="zh-Hans" sz="2400" b="1" dirty="0" err="1">
                <a:solidFill>
                  <a:srgbClr val="FF0000"/>
                </a:solidFill>
                <a:latin typeface="仿宋" panose="02010609060101010101" pitchFamily="49" charset="-122"/>
                <a:ea typeface="仿宋" panose="02010609060101010101" pitchFamily="49" charset="-122"/>
                <a:cs typeface="+mn-ea"/>
                <a:sym typeface="+mn-lt"/>
              </a:rPr>
              <a:t>CachedThreadPool</a:t>
            </a:r>
            <a:endParaRPr lang="en-US" altLang="zh-Hans" sz="2400" b="1" dirty="0">
              <a:solidFill>
                <a:srgbClr val="FF0000"/>
              </a:solidFill>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solidFill>
                  <a:srgbClr val="FF0000"/>
                </a:solidFill>
                <a:latin typeface="仿宋" panose="02010609060101010101" pitchFamily="49" charset="-122"/>
                <a:ea typeface="仿宋" panose="02010609060101010101" pitchFamily="49" charset="-122"/>
                <a:cs typeface="+mn-ea"/>
                <a:sym typeface="+mn-lt"/>
              </a:rPr>
              <a:t>FixedThreadPool</a:t>
            </a:r>
            <a:endParaRPr lang="en-US" altLang="zh-Hans" sz="2400" b="1" dirty="0">
              <a:solidFill>
                <a:srgbClr val="FF0000"/>
              </a:solidFill>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solidFill>
                  <a:srgbClr val="FF0000"/>
                </a:solidFill>
                <a:latin typeface="仿宋" panose="02010609060101010101" pitchFamily="49" charset="-122"/>
                <a:ea typeface="仿宋" panose="02010609060101010101" pitchFamily="49" charset="-122"/>
                <a:cs typeface="+mn-ea"/>
                <a:sym typeface="+mn-lt"/>
              </a:rPr>
              <a:t>CustomThreadPool</a:t>
            </a:r>
            <a:endParaRPr lang="en-US" altLang="zh-Hans" sz="2400" b="1" dirty="0">
              <a:solidFill>
                <a:srgbClr val="FF0000"/>
              </a:solidFill>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solidFill>
                  <a:srgbClr val="FF0000"/>
                </a:solidFill>
                <a:latin typeface="仿宋" panose="02010609060101010101" pitchFamily="49" charset="-122"/>
                <a:ea typeface="仿宋" panose="02010609060101010101" pitchFamily="49" charset="-122"/>
                <a:cs typeface="+mn-ea"/>
                <a:sym typeface="+mn-lt"/>
              </a:rPr>
              <a:t>ScheduledThreadPool</a:t>
            </a:r>
            <a:endParaRPr lang="en-US" altLang="zh-Hans" sz="2400" b="1" dirty="0">
              <a:solidFill>
                <a:srgbClr val="FF0000"/>
              </a:solidFill>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solidFill>
                  <a:srgbClr val="FF0000"/>
                </a:solidFill>
                <a:latin typeface="仿宋" panose="02010609060101010101" pitchFamily="49" charset="-122"/>
                <a:ea typeface="仿宋" panose="02010609060101010101" pitchFamily="49" charset="-122"/>
                <a:cs typeface="+mn-ea"/>
                <a:sym typeface="+mn-lt"/>
              </a:rPr>
              <a:t>NewWorkStealingPool</a:t>
            </a:r>
            <a:endParaRPr lang="en-US" altLang="zh-Hans" sz="2400" b="1" dirty="0">
              <a:solidFill>
                <a:srgbClr val="FF0000"/>
              </a:solidFill>
              <a:latin typeface="仿宋" panose="02010609060101010101" pitchFamily="49" charset="-122"/>
              <a:ea typeface="仿宋" panose="02010609060101010101" pitchFamily="49" charset="-122"/>
              <a:cs typeface="+mn-ea"/>
              <a:sym typeface="+mn-lt"/>
            </a:endParaRPr>
          </a:p>
        </p:txBody>
      </p:sp>
      <p:pic>
        <p:nvPicPr>
          <p:cNvPr id="2" name="图片 1">
            <a:extLst>
              <a:ext uri="{FF2B5EF4-FFF2-40B4-BE49-F238E27FC236}">
                <a16:creationId xmlns:a16="http://schemas.microsoft.com/office/drawing/2014/main" id="{1E5CBE92-E263-7A42-A60D-749640370069}"/>
              </a:ext>
            </a:extLst>
          </p:cNvPr>
          <p:cNvPicPr>
            <a:picLocks noChangeAspect="1"/>
          </p:cNvPicPr>
          <p:nvPr/>
        </p:nvPicPr>
        <p:blipFill>
          <a:blip r:embed="rId3"/>
          <a:stretch>
            <a:fillRect/>
          </a:stretch>
        </p:blipFill>
        <p:spPr>
          <a:xfrm>
            <a:off x="626895" y="1626919"/>
            <a:ext cx="7792711" cy="4013246"/>
          </a:xfrm>
          <a:prstGeom prst="rect">
            <a:avLst/>
          </a:prstGeom>
        </p:spPr>
      </p:pic>
    </p:spTree>
    <p:extLst>
      <p:ext uri="{BB962C8B-B14F-4D97-AF65-F5344CB8AC3E}">
        <p14:creationId xmlns:p14="http://schemas.microsoft.com/office/powerpoint/2010/main" val="1135739094"/>
      </p:ext>
    </p:extLst>
  </p:cSld>
  <p:clrMapOvr>
    <a:masterClrMapping/>
  </p:clrMapOvr>
  <p:transition spd="slow">
    <p:wip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err="1">
                <a:solidFill>
                  <a:srgbClr val="7030A0"/>
                </a:solidFill>
                <a:latin typeface="仿宋" panose="02010609060101010101" pitchFamily="49" charset="-122"/>
                <a:ea typeface="仿宋" panose="02010609060101010101" pitchFamily="49" charset="-122"/>
                <a:cs typeface="+mn-ea"/>
                <a:sym typeface="+mn-lt"/>
              </a:rPr>
              <a:t>ThreadPoolExecutor</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3" name="图片 2">
            <a:extLst>
              <a:ext uri="{FF2B5EF4-FFF2-40B4-BE49-F238E27FC236}">
                <a16:creationId xmlns:a16="http://schemas.microsoft.com/office/drawing/2014/main" id="{65281A3F-01B8-F047-B6BE-6D181436CD5A}"/>
              </a:ext>
            </a:extLst>
          </p:cNvPr>
          <p:cNvPicPr>
            <a:picLocks noChangeAspect="1"/>
          </p:cNvPicPr>
          <p:nvPr/>
        </p:nvPicPr>
        <p:blipFill>
          <a:blip r:embed="rId3"/>
          <a:stretch>
            <a:fillRect/>
          </a:stretch>
        </p:blipFill>
        <p:spPr>
          <a:xfrm>
            <a:off x="265176" y="1137806"/>
            <a:ext cx="6021318" cy="5601740"/>
          </a:xfrm>
          <a:prstGeom prst="rect">
            <a:avLst/>
          </a:prstGeom>
        </p:spPr>
      </p:pic>
      <p:sp>
        <p:nvSpPr>
          <p:cNvPr id="8" name="TextBox 50">
            <a:extLst>
              <a:ext uri="{FF2B5EF4-FFF2-40B4-BE49-F238E27FC236}">
                <a16:creationId xmlns:a16="http://schemas.microsoft.com/office/drawing/2014/main" id="{5A9F6426-0B0D-9C44-9AD3-54E215A26836}"/>
              </a:ext>
            </a:extLst>
          </p:cNvPr>
          <p:cNvSpPr txBox="1"/>
          <p:nvPr/>
        </p:nvSpPr>
        <p:spPr>
          <a:xfrm>
            <a:off x="6286494" y="1137806"/>
            <a:ext cx="5905506" cy="3046988"/>
          </a:xfrm>
          <a:prstGeom prst="rect">
            <a:avLst/>
          </a:prstGeom>
          <a:noFill/>
        </p:spPr>
        <p:txBody>
          <a:bodyPr wrap="square" rtlCol="0">
            <a:spAutoFit/>
          </a:bodyPr>
          <a:lstStyle/>
          <a:p>
            <a:r>
              <a:rPr lang="en-US" altLang="zh-Hans" sz="2400" b="1" dirty="0" err="1">
                <a:solidFill>
                  <a:srgbClr val="FF0000"/>
                </a:solidFill>
                <a:latin typeface="仿宋" panose="02010609060101010101" pitchFamily="49" charset="-122"/>
                <a:ea typeface="仿宋" panose="02010609060101010101" pitchFamily="49" charset="-122"/>
                <a:cs typeface="+mn-ea"/>
                <a:sym typeface="+mn-lt"/>
              </a:rPr>
              <a:t>Param</a:t>
            </a:r>
            <a:r>
              <a:rPr lang="zh-Hans" altLang="en-US" sz="2400" b="1" dirty="0">
                <a:solidFill>
                  <a:srgbClr val="FF0000"/>
                </a:solidFill>
                <a:latin typeface="仿宋" panose="02010609060101010101" pitchFamily="49" charset="-122"/>
                <a:ea typeface="仿宋" panose="02010609060101010101" pitchFamily="49" charset="-122"/>
                <a:cs typeface="+mn-ea"/>
                <a:sym typeface="+mn-lt"/>
              </a:rPr>
              <a:t>（</a:t>
            </a:r>
            <a:r>
              <a:rPr lang="en-US" altLang="zh-Hans" sz="2400" b="1" dirty="0">
                <a:solidFill>
                  <a:srgbClr val="FF0000"/>
                </a:solidFill>
                <a:latin typeface="仿宋" panose="02010609060101010101" pitchFamily="49" charset="-122"/>
                <a:ea typeface="仿宋" panose="02010609060101010101" pitchFamily="49" charset="-122"/>
                <a:cs typeface="+mn-ea"/>
                <a:sym typeface="+mn-lt"/>
              </a:rPr>
              <a:t>7</a:t>
            </a:r>
            <a:r>
              <a:rPr lang="zh-Hans" altLang="en-US" sz="2400" b="1" dirty="0">
                <a:solidFill>
                  <a:srgbClr val="FF0000"/>
                </a:solidFill>
                <a:latin typeface="仿宋" panose="02010609060101010101" pitchFamily="49" charset="-122"/>
                <a:ea typeface="仿宋" panose="02010609060101010101" pitchFamily="49" charset="-122"/>
                <a:cs typeface="+mn-ea"/>
                <a:sym typeface="+mn-lt"/>
              </a:rPr>
              <a:t>）</a:t>
            </a:r>
            <a:endParaRPr lang="en-US" altLang="zh-Hans" sz="2400" b="1" dirty="0">
              <a:solidFill>
                <a:srgbClr val="FF0000"/>
              </a:solidFill>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int</a:t>
            </a:r>
            <a:r>
              <a:rPr lang="en-US" altLang="zh-Hans" sz="2400" b="1" dirty="0">
                <a:latin typeface="仿宋" panose="02010609060101010101" pitchFamily="49" charset="-122"/>
                <a:ea typeface="仿宋" panose="02010609060101010101" pitchFamily="49" charset="-122"/>
                <a:cs typeface="+mn-ea"/>
                <a:sym typeface="+mn-lt"/>
              </a:rPr>
              <a:t> </a:t>
            </a:r>
            <a:r>
              <a:rPr lang="en-US" altLang="zh-Hans" sz="2400" b="1" dirty="0" err="1">
                <a:latin typeface="仿宋" panose="02010609060101010101" pitchFamily="49" charset="-122"/>
                <a:ea typeface="仿宋" panose="02010609060101010101" pitchFamily="49" charset="-122"/>
                <a:cs typeface="+mn-ea"/>
                <a:sym typeface="+mn-lt"/>
              </a:rPr>
              <a:t>corePoolSize</a:t>
            </a:r>
            <a:r>
              <a:rPr lang="en-US" altLang="zh-Hans" sz="2400" b="1" dirty="0">
                <a:latin typeface="仿宋" panose="02010609060101010101" pitchFamily="49" charset="-122"/>
                <a:ea typeface="仿宋" panose="02010609060101010101" pitchFamily="49" charset="-122"/>
                <a:cs typeface="+mn-ea"/>
                <a:sym typeface="+mn-lt"/>
              </a:rPr>
              <a:t>,</a:t>
            </a: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int</a:t>
            </a:r>
            <a:r>
              <a:rPr lang="en-US" altLang="zh-Hans" sz="2400" b="1" dirty="0">
                <a:latin typeface="仿宋" panose="02010609060101010101" pitchFamily="49" charset="-122"/>
                <a:ea typeface="仿宋" panose="02010609060101010101" pitchFamily="49" charset="-122"/>
                <a:cs typeface="+mn-ea"/>
                <a:sym typeface="+mn-lt"/>
              </a:rPr>
              <a:t> </a:t>
            </a:r>
            <a:r>
              <a:rPr lang="en-US" altLang="zh-Hans" sz="2400" b="1" dirty="0" err="1">
                <a:latin typeface="仿宋" panose="02010609060101010101" pitchFamily="49" charset="-122"/>
                <a:ea typeface="仿宋" panose="02010609060101010101" pitchFamily="49" charset="-122"/>
                <a:cs typeface="+mn-ea"/>
                <a:sym typeface="+mn-lt"/>
              </a:rPr>
              <a:t>maximumPoolSize</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a:latin typeface="仿宋" panose="02010609060101010101" pitchFamily="49" charset="-122"/>
                <a:ea typeface="仿宋" panose="02010609060101010101" pitchFamily="49" charset="-122"/>
                <a:cs typeface="+mn-ea"/>
                <a:sym typeface="+mn-lt"/>
              </a:rPr>
              <a:t>long </a:t>
            </a:r>
            <a:r>
              <a:rPr lang="en-US" altLang="zh-Hans" sz="2400" b="1" dirty="0" err="1">
                <a:latin typeface="仿宋" panose="02010609060101010101" pitchFamily="49" charset="-122"/>
                <a:ea typeface="仿宋" panose="02010609060101010101" pitchFamily="49" charset="-122"/>
                <a:cs typeface="+mn-ea"/>
                <a:sym typeface="+mn-lt"/>
              </a:rPr>
              <a:t>keepAliveTime</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TimeUnit</a:t>
            </a:r>
            <a:r>
              <a:rPr lang="en-US" altLang="zh-Hans" sz="2400" b="1" dirty="0">
                <a:latin typeface="仿宋" panose="02010609060101010101" pitchFamily="49" charset="-122"/>
                <a:ea typeface="仿宋" panose="02010609060101010101" pitchFamily="49" charset="-122"/>
                <a:cs typeface="+mn-ea"/>
                <a:sym typeface="+mn-lt"/>
              </a:rPr>
              <a:t> unit</a:t>
            </a: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BlockingQueue</a:t>
            </a:r>
            <a:r>
              <a:rPr lang="en-US" altLang="zh-Hans" sz="2400" b="1" dirty="0">
                <a:latin typeface="仿宋" panose="02010609060101010101" pitchFamily="49" charset="-122"/>
                <a:ea typeface="仿宋" panose="02010609060101010101" pitchFamily="49" charset="-122"/>
                <a:cs typeface="+mn-ea"/>
                <a:sym typeface="+mn-lt"/>
              </a:rPr>
              <a:t>&lt;Runnable&gt; </a:t>
            </a:r>
            <a:r>
              <a:rPr lang="en-US" altLang="zh-Hans" sz="2400" b="1" dirty="0" err="1">
                <a:latin typeface="仿宋" panose="02010609060101010101" pitchFamily="49" charset="-122"/>
                <a:ea typeface="仿宋" panose="02010609060101010101" pitchFamily="49" charset="-122"/>
                <a:cs typeface="+mn-ea"/>
                <a:sym typeface="+mn-lt"/>
              </a:rPr>
              <a:t>workQueue</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ThreadFactory</a:t>
            </a:r>
            <a:r>
              <a:rPr lang="en-US" altLang="zh-Hans" sz="2400" b="1" dirty="0">
                <a:latin typeface="仿宋" panose="02010609060101010101" pitchFamily="49" charset="-122"/>
                <a:ea typeface="仿宋" panose="02010609060101010101" pitchFamily="49" charset="-122"/>
                <a:cs typeface="+mn-ea"/>
                <a:sym typeface="+mn-lt"/>
              </a:rPr>
              <a:t> </a:t>
            </a:r>
            <a:r>
              <a:rPr lang="en-US" altLang="zh-Hans" sz="2400" b="1" dirty="0" err="1">
                <a:latin typeface="仿宋" panose="02010609060101010101" pitchFamily="49" charset="-122"/>
                <a:ea typeface="仿宋" panose="02010609060101010101" pitchFamily="49" charset="-122"/>
                <a:cs typeface="+mn-ea"/>
                <a:sym typeface="+mn-lt"/>
              </a:rPr>
              <a:t>threadFactory</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RejectedExecutionHandler</a:t>
            </a:r>
            <a:r>
              <a:rPr lang="en-US" altLang="zh-Hans" sz="2400" b="1" dirty="0">
                <a:latin typeface="仿宋" panose="02010609060101010101" pitchFamily="49" charset="-122"/>
                <a:ea typeface="仿宋" panose="02010609060101010101" pitchFamily="49" charset="-122"/>
                <a:cs typeface="+mn-ea"/>
                <a:sym typeface="+mn-lt"/>
              </a:rPr>
              <a:t> handler</a:t>
            </a:r>
          </a:p>
        </p:txBody>
      </p:sp>
    </p:spTree>
    <p:extLst>
      <p:ext uri="{BB962C8B-B14F-4D97-AF65-F5344CB8AC3E}">
        <p14:creationId xmlns:p14="http://schemas.microsoft.com/office/powerpoint/2010/main" val="3933290685"/>
      </p:ext>
    </p:extLst>
  </p:cSld>
  <p:clrMapOvr>
    <a:masterClrMapping/>
  </p:clrMapOvr>
  <p:transition spd="slow">
    <p:wip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err="1">
                <a:solidFill>
                  <a:srgbClr val="7030A0"/>
                </a:solidFill>
                <a:latin typeface="仿宋" panose="02010609060101010101" pitchFamily="49" charset="-122"/>
                <a:ea typeface="仿宋" panose="02010609060101010101" pitchFamily="49" charset="-122"/>
                <a:cs typeface="+mn-ea"/>
                <a:sym typeface="+mn-lt"/>
              </a:rPr>
              <a:t>RejectedExecutionHandler</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5" name="图片 4">
            <a:extLst>
              <a:ext uri="{FF2B5EF4-FFF2-40B4-BE49-F238E27FC236}">
                <a16:creationId xmlns:a16="http://schemas.microsoft.com/office/drawing/2014/main" id="{0D5F28AA-7657-A642-A2CE-CA309687CE99}"/>
              </a:ext>
            </a:extLst>
          </p:cNvPr>
          <p:cNvPicPr>
            <a:picLocks noChangeAspect="1"/>
          </p:cNvPicPr>
          <p:nvPr/>
        </p:nvPicPr>
        <p:blipFill>
          <a:blip r:embed="rId3"/>
          <a:stretch>
            <a:fillRect/>
          </a:stretch>
        </p:blipFill>
        <p:spPr>
          <a:xfrm>
            <a:off x="265175" y="1124192"/>
            <a:ext cx="8866949" cy="2428247"/>
          </a:xfrm>
          <a:prstGeom prst="rect">
            <a:avLst/>
          </a:prstGeom>
        </p:spPr>
      </p:pic>
      <p:sp>
        <p:nvSpPr>
          <p:cNvPr id="9" name="TextBox 50">
            <a:extLst>
              <a:ext uri="{FF2B5EF4-FFF2-40B4-BE49-F238E27FC236}">
                <a16:creationId xmlns:a16="http://schemas.microsoft.com/office/drawing/2014/main" id="{1CA5B0D8-D385-F242-8F78-ABB7773E5912}"/>
              </a:ext>
            </a:extLst>
          </p:cNvPr>
          <p:cNvSpPr txBox="1"/>
          <p:nvPr/>
        </p:nvSpPr>
        <p:spPr>
          <a:xfrm>
            <a:off x="265175" y="3650930"/>
            <a:ext cx="11812029" cy="2554545"/>
          </a:xfrm>
          <a:prstGeom prst="rect">
            <a:avLst/>
          </a:prstGeom>
          <a:noFill/>
        </p:spPr>
        <p:txBody>
          <a:bodyPr wrap="square" rtlCol="0">
            <a:spAutoFit/>
          </a:bodyPr>
          <a:lstStyle/>
          <a:p>
            <a:r>
              <a:rPr lang="en-US" altLang="zh-CN" sz="2000" b="1" dirty="0" err="1">
                <a:solidFill>
                  <a:srgbClr val="FF0000"/>
                </a:solidFill>
                <a:latin typeface="仿宋" panose="02010609060101010101" pitchFamily="49" charset="-122"/>
                <a:ea typeface="仿宋" panose="02010609060101010101" pitchFamily="49" charset="-122"/>
                <a:cs typeface="+mn-ea"/>
                <a:sym typeface="+mn-lt"/>
              </a:rPr>
              <a:t>RejectedExecutionHandler</a:t>
            </a:r>
            <a:r>
              <a:rPr lang="zh-CN" altLang="en-US" sz="2000" b="1" dirty="0">
                <a:solidFill>
                  <a:srgbClr val="FF0000"/>
                </a:solidFill>
                <a:latin typeface="仿宋" panose="02010609060101010101" pitchFamily="49" charset="-122"/>
                <a:ea typeface="仿宋" panose="02010609060101010101" pitchFamily="49" charset="-122"/>
                <a:cs typeface="+mn-ea"/>
                <a:sym typeface="+mn-lt"/>
              </a:rPr>
              <a:t>的四种拒绝策略</a:t>
            </a:r>
            <a:endParaRPr lang="en-US" altLang="zh-CN" sz="2000" b="1" dirty="0">
              <a:solidFill>
                <a:srgbClr val="FF0000"/>
              </a:solidFill>
              <a:latin typeface="仿宋" panose="02010609060101010101" pitchFamily="49" charset="-122"/>
              <a:ea typeface="仿宋" panose="02010609060101010101" pitchFamily="49" charset="-122"/>
              <a:cs typeface="+mn-ea"/>
              <a:sym typeface="+mn-lt"/>
            </a:endParaRPr>
          </a:p>
          <a:p>
            <a:r>
              <a:rPr lang="en-US" altLang="zh-CN" sz="2000" b="1" dirty="0">
                <a:latin typeface="仿宋" panose="02010609060101010101" pitchFamily="49" charset="-122"/>
                <a:ea typeface="仿宋" panose="02010609060101010101" pitchFamily="49" charset="-122"/>
                <a:cs typeface="+mn-ea"/>
                <a:sym typeface="+mn-lt"/>
              </a:rPr>
              <a:t>(1) </a:t>
            </a:r>
            <a:r>
              <a:rPr lang="zh-CN" altLang="en-US" sz="2000" b="1" dirty="0">
                <a:latin typeface="仿宋" panose="02010609060101010101" pitchFamily="49" charset="-122"/>
                <a:ea typeface="仿宋" panose="02010609060101010101" pitchFamily="49" charset="-122"/>
                <a:cs typeface="+mn-ea"/>
                <a:sym typeface="+mn-lt"/>
              </a:rPr>
              <a:t>默认的</a:t>
            </a:r>
            <a:r>
              <a:rPr lang="en-US" altLang="zh-Hans" sz="2000" b="1" dirty="0" err="1">
                <a:latin typeface="仿宋" panose="02010609060101010101" pitchFamily="49" charset="-122"/>
                <a:ea typeface="仿宋" panose="02010609060101010101" pitchFamily="49" charset="-122"/>
                <a:cs typeface="+mn-ea"/>
                <a:sym typeface="+mn-lt"/>
              </a:rPr>
              <a:t>ThreadPoolExecutor.AbortPolicy</a:t>
            </a:r>
            <a:r>
              <a:rPr lang="zh-Hans" altLang="en-US" sz="2000" b="1" dirty="0">
                <a:latin typeface="仿宋" panose="02010609060101010101" pitchFamily="49" charset="-122"/>
                <a:ea typeface="仿宋" panose="02010609060101010101" pitchFamily="49" charset="-122"/>
                <a:cs typeface="+mn-ea"/>
                <a:sym typeface="+mn-lt"/>
              </a:rPr>
              <a:t>  </a:t>
            </a:r>
            <a:r>
              <a:rPr lang="zh-CN" altLang="en-US" sz="2000" b="1" dirty="0">
                <a:latin typeface="仿宋" panose="02010609060101010101" pitchFamily="49" charset="-122"/>
                <a:ea typeface="仿宋" panose="02010609060101010101" pitchFamily="49" charset="-122"/>
                <a:cs typeface="+mn-ea"/>
                <a:sym typeface="+mn-lt"/>
              </a:rPr>
              <a:t>当线程池中的数量等于最大线程数时抛出</a:t>
            </a:r>
            <a:r>
              <a:rPr lang="en-US" altLang="zh-Hans" sz="2000" b="1" dirty="0" err="1">
                <a:latin typeface="仿宋" panose="02010609060101010101" pitchFamily="49" charset="-122"/>
                <a:ea typeface="仿宋" panose="02010609060101010101" pitchFamily="49" charset="-122"/>
                <a:cs typeface="+mn-ea"/>
                <a:sym typeface="+mn-lt"/>
              </a:rPr>
              <a:t>java.util.concurrent.RejectedExecutionException</a:t>
            </a:r>
            <a:r>
              <a:rPr lang="zh-CN" altLang="en-US" sz="2000" b="1" dirty="0">
                <a:latin typeface="仿宋" panose="02010609060101010101" pitchFamily="49" charset="-122"/>
                <a:ea typeface="仿宋" panose="02010609060101010101" pitchFamily="49" charset="-122"/>
                <a:cs typeface="+mn-ea"/>
                <a:sym typeface="+mn-lt"/>
              </a:rPr>
              <a:t>异常</a:t>
            </a:r>
            <a:r>
              <a:rPr lang="en-US" altLang="zh-CN"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涉及到该异常的任务也不会被执行</a:t>
            </a:r>
            <a:r>
              <a:rPr lang="en-US" altLang="zh-CN" sz="2000" b="1" dirty="0">
                <a:latin typeface="仿宋" panose="02010609060101010101" pitchFamily="49" charset="-122"/>
                <a:ea typeface="仿宋" panose="02010609060101010101" pitchFamily="49" charset="-122"/>
                <a:cs typeface="+mn-ea"/>
                <a:sym typeface="+mn-lt"/>
              </a:rPr>
              <a:t>.</a:t>
            </a:r>
            <a:endParaRPr lang="en-US" altLang="zh-Hans" sz="2000" b="1" dirty="0">
              <a:latin typeface="仿宋" panose="02010609060101010101" pitchFamily="49" charset="-122"/>
              <a:ea typeface="仿宋" panose="02010609060101010101" pitchFamily="49" charset="-122"/>
              <a:cs typeface="+mn-ea"/>
              <a:sym typeface="+mn-lt"/>
            </a:endParaRPr>
          </a:p>
          <a:p>
            <a:r>
              <a:rPr lang="en-US" altLang="zh-Hans" sz="2000" b="1" dirty="0">
                <a:latin typeface="仿宋" panose="02010609060101010101" pitchFamily="49" charset="-122"/>
                <a:ea typeface="仿宋" panose="02010609060101010101" pitchFamily="49" charset="-122"/>
                <a:cs typeface="+mn-ea"/>
                <a:sym typeface="+mn-lt"/>
              </a:rPr>
              <a:t>(2) </a:t>
            </a:r>
            <a:r>
              <a:rPr lang="en-US" altLang="zh-Hans" sz="2000" b="1" dirty="0" err="1">
                <a:latin typeface="仿宋" panose="02010609060101010101" pitchFamily="49" charset="-122"/>
                <a:ea typeface="仿宋" panose="02010609060101010101" pitchFamily="49" charset="-122"/>
                <a:cs typeface="+mn-ea"/>
                <a:sym typeface="+mn-lt"/>
              </a:rPr>
              <a:t>ThreadPoolExecutor.CallerRunsPolicy</a:t>
            </a:r>
            <a:r>
              <a:rPr lang="en-US" altLang="zh-Hans" sz="2000" b="1" dirty="0">
                <a:latin typeface="仿宋" panose="02010609060101010101" pitchFamily="49" charset="-122"/>
                <a:ea typeface="仿宋" panose="02010609060101010101" pitchFamily="49" charset="-122"/>
                <a:cs typeface="+mn-ea"/>
                <a:sym typeface="+mn-lt"/>
              </a:rPr>
              <a:t> </a:t>
            </a:r>
            <a:r>
              <a:rPr lang="zh-Hans" altLang="en-US" sz="2000" b="1" dirty="0">
                <a:latin typeface="仿宋" panose="02010609060101010101" pitchFamily="49" charset="-122"/>
                <a:ea typeface="仿宋" panose="02010609060101010101" pitchFamily="49" charset="-122"/>
                <a:cs typeface="+mn-ea"/>
                <a:sym typeface="+mn-lt"/>
              </a:rPr>
              <a:t> </a:t>
            </a:r>
            <a:r>
              <a:rPr lang="zh-CN" altLang="en-US" sz="2000" b="1" dirty="0">
                <a:latin typeface="仿宋" panose="02010609060101010101" pitchFamily="49" charset="-122"/>
                <a:ea typeface="仿宋" panose="02010609060101010101" pitchFamily="49" charset="-122"/>
                <a:cs typeface="+mn-ea"/>
                <a:sym typeface="+mn-lt"/>
              </a:rPr>
              <a:t>线程</a:t>
            </a:r>
            <a:r>
              <a:rPr lang="zh-Hans" altLang="en-US" sz="2000" b="1" dirty="0">
                <a:latin typeface="仿宋" panose="02010609060101010101" pitchFamily="49" charset="-122"/>
                <a:ea typeface="仿宋" panose="02010609060101010101" pitchFamily="49" charset="-122"/>
                <a:cs typeface="+mn-ea"/>
                <a:sym typeface="+mn-lt"/>
              </a:rPr>
              <a:t>重复</a:t>
            </a:r>
            <a:r>
              <a:rPr lang="zh-CN" altLang="en-US" sz="2000" b="1" dirty="0">
                <a:latin typeface="仿宋" panose="02010609060101010101" pitchFamily="49" charset="-122"/>
                <a:ea typeface="仿宋" panose="02010609060101010101" pitchFamily="49" charset="-122"/>
                <a:cs typeface="+mn-ea"/>
                <a:sym typeface="+mn-lt"/>
              </a:rPr>
              <a:t>调用运行该任务的 </a:t>
            </a:r>
            <a:r>
              <a:rPr lang="en-US" altLang="zh-Hans" sz="2000" b="1" dirty="0">
                <a:latin typeface="仿宋" panose="02010609060101010101" pitchFamily="49" charset="-122"/>
                <a:ea typeface="仿宋" panose="02010609060101010101" pitchFamily="49" charset="-122"/>
                <a:cs typeface="+mn-ea"/>
                <a:sym typeface="+mn-lt"/>
              </a:rPr>
              <a:t>execute </a:t>
            </a:r>
            <a:r>
              <a:rPr lang="zh-CN" altLang="en-US" sz="2000" b="1" dirty="0">
                <a:latin typeface="仿宋" panose="02010609060101010101" pitchFamily="49" charset="-122"/>
                <a:ea typeface="仿宋" panose="02010609060101010101" pitchFamily="49" charset="-122"/>
                <a:cs typeface="+mn-ea"/>
                <a:sym typeface="+mn-lt"/>
              </a:rPr>
              <a:t>本身。此策略提供简单的反馈控制机制，能够减缓新任务的提交速度</a:t>
            </a:r>
          </a:p>
          <a:p>
            <a:r>
              <a:rPr lang="en-US" altLang="zh-CN" sz="2000" b="1" dirty="0">
                <a:latin typeface="仿宋" panose="02010609060101010101" pitchFamily="49" charset="-122"/>
                <a:ea typeface="仿宋" panose="02010609060101010101" pitchFamily="49" charset="-122"/>
                <a:cs typeface="+mn-ea"/>
                <a:sym typeface="+mn-lt"/>
              </a:rPr>
              <a:t>(3) </a:t>
            </a:r>
            <a:r>
              <a:rPr lang="en-US" altLang="zh-Hans" sz="2000" b="1" dirty="0" err="1">
                <a:latin typeface="仿宋" panose="02010609060101010101" pitchFamily="49" charset="-122"/>
                <a:ea typeface="仿宋" panose="02010609060101010101" pitchFamily="49" charset="-122"/>
                <a:cs typeface="+mn-ea"/>
                <a:sym typeface="+mn-lt"/>
              </a:rPr>
              <a:t>ThreadPoolExecutor.DiscardPolicy</a:t>
            </a:r>
            <a:r>
              <a:rPr lang="zh-Hans" altLang="en-US" sz="2000" b="1" dirty="0">
                <a:latin typeface="仿宋" panose="02010609060101010101" pitchFamily="49" charset="-122"/>
                <a:ea typeface="仿宋" panose="02010609060101010101" pitchFamily="49" charset="-122"/>
                <a:cs typeface="+mn-ea"/>
                <a:sym typeface="+mn-lt"/>
              </a:rPr>
              <a:t>  </a:t>
            </a:r>
            <a:r>
              <a:rPr lang="zh-CN" altLang="en-US" sz="2000" b="1" dirty="0">
                <a:latin typeface="仿宋" panose="02010609060101010101" pitchFamily="49" charset="-122"/>
                <a:ea typeface="仿宋" panose="02010609060101010101" pitchFamily="49" charset="-122"/>
                <a:cs typeface="+mn-ea"/>
                <a:sym typeface="+mn-lt"/>
              </a:rPr>
              <a:t>丢弃不能执行的新加任务</a:t>
            </a:r>
            <a:endParaRPr lang="en-US" altLang="zh-CN" sz="2000" b="1" dirty="0">
              <a:latin typeface="仿宋" panose="02010609060101010101" pitchFamily="49" charset="-122"/>
              <a:ea typeface="仿宋" panose="02010609060101010101" pitchFamily="49" charset="-122"/>
              <a:cs typeface="+mn-ea"/>
              <a:sym typeface="+mn-lt"/>
            </a:endParaRPr>
          </a:p>
          <a:p>
            <a:r>
              <a:rPr lang="en-US" altLang="zh-CN" sz="2000" b="1" dirty="0">
                <a:latin typeface="仿宋" panose="02010609060101010101" pitchFamily="49" charset="-122"/>
                <a:ea typeface="仿宋" panose="02010609060101010101" pitchFamily="49" charset="-122"/>
                <a:cs typeface="+mn-ea"/>
                <a:sym typeface="+mn-lt"/>
              </a:rPr>
              <a:t>(4) </a:t>
            </a:r>
            <a:r>
              <a:rPr lang="en-US" altLang="zh-Hans" sz="2000" b="1" dirty="0" err="1">
                <a:latin typeface="仿宋" panose="02010609060101010101" pitchFamily="49" charset="-122"/>
                <a:ea typeface="仿宋" panose="02010609060101010101" pitchFamily="49" charset="-122"/>
                <a:cs typeface="+mn-ea"/>
                <a:sym typeface="+mn-lt"/>
              </a:rPr>
              <a:t>ThreadPoolExecutor.DiscardOldestPolicy</a:t>
            </a:r>
            <a:r>
              <a:rPr lang="en-US" altLang="zh-Hans" sz="2000" b="1" dirty="0">
                <a:latin typeface="仿宋" panose="02010609060101010101" pitchFamily="49" charset="-122"/>
                <a:ea typeface="仿宋" panose="02010609060101010101" pitchFamily="49" charset="-122"/>
                <a:cs typeface="+mn-ea"/>
                <a:sym typeface="+mn-lt"/>
              </a:rPr>
              <a:t>  </a:t>
            </a:r>
            <a:r>
              <a:rPr lang="zh-CN" altLang="en-US" sz="2000" b="1" dirty="0">
                <a:latin typeface="仿宋" panose="02010609060101010101" pitchFamily="49" charset="-122"/>
                <a:ea typeface="仿宋" panose="02010609060101010101" pitchFamily="49" charset="-122"/>
                <a:cs typeface="+mn-ea"/>
                <a:sym typeface="+mn-lt"/>
              </a:rPr>
              <a:t>如果执行程序尚未关闭，则位于工作队列头部</a:t>
            </a:r>
            <a:r>
              <a:rPr lang="en-US" altLang="zh-CN"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即等待时间最久</a:t>
            </a:r>
            <a:r>
              <a:rPr lang="en-US" altLang="zh-CN" sz="2000" b="1" dirty="0">
                <a:latin typeface="仿宋" panose="02010609060101010101" pitchFamily="49" charset="-122"/>
                <a:ea typeface="仿宋" panose="02010609060101010101" pitchFamily="49" charset="-122"/>
                <a:cs typeface="+mn-ea"/>
                <a:sym typeface="+mn-lt"/>
              </a:rPr>
              <a:t>Oldest</a:t>
            </a:r>
            <a:r>
              <a:rPr lang="zh-CN" altLang="en-US" sz="2000" b="1" dirty="0">
                <a:latin typeface="仿宋" panose="02010609060101010101" pitchFamily="49" charset="-122"/>
                <a:ea typeface="仿宋" panose="02010609060101010101" pitchFamily="49" charset="-122"/>
                <a:cs typeface="+mn-ea"/>
                <a:sym typeface="+mn-lt"/>
              </a:rPr>
              <a:t>的任务</a:t>
            </a:r>
            <a:r>
              <a:rPr lang="en-US" altLang="zh-CN"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的任务将被删除，然后重试执行程序（如果再次失败，则重复此过程）。</a:t>
            </a:r>
            <a:endParaRPr lang="en-US" altLang="zh-Hans" sz="2000" b="1" dirty="0">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1321129717"/>
      </p:ext>
    </p:extLst>
  </p:cSld>
  <p:clrMapOvr>
    <a:masterClrMapping/>
  </p:clrMapOvr>
  <p:transition spd="slow">
    <p:wip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Why</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do</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you</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want</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err="1">
                <a:solidFill>
                  <a:srgbClr val="7030A0"/>
                </a:solidFill>
                <a:latin typeface="仿宋" panose="02010609060101010101" pitchFamily="49" charset="-122"/>
                <a:ea typeface="仿宋" panose="02010609060101010101" pitchFamily="49" charset="-122"/>
                <a:cs typeface="+mn-ea"/>
                <a:sym typeface="+mn-lt"/>
              </a:rPr>
              <a:t>ThreadPool</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
        <p:nvSpPr>
          <p:cNvPr id="5" name="TextBox 50">
            <a:extLst>
              <a:ext uri="{FF2B5EF4-FFF2-40B4-BE49-F238E27FC236}">
                <a16:creationId xmlns:a16="http://schemas.microsoft.com/office/drawing/2014/main" id="{5BAC7805-BA73-0C41-9601-5F6BE3F69BFF}"/>
              </a:ext>
            </a:extLst>
          </p:cNvPr>
          <p:cNvSpPr txBox="1"/>
          <p:nvPr/>
        </p:nvSpPr>
        <p:spPr>
          <a:xfrm>
            <a:off x="265176" y="3546937"/>
            <a:ext cx="11926824" cy="2862322"/>
          </a:xfrm>
          <a:prstGeom prst="rect">
            <a:avLst/>
          </a:prstGeom>
          <a:noFill/>
        </p:spPr>
        <p:txBody>
          <a:bodyPr wrap="square" rtlCol="0">
            <a:spAutoFit/>
          </a:bodyPr>
          <a:lstStyle/>
          <a:p>
            <a:r>
              <a:rPr lang="zh-CN" altLang="en-US" sz="2000" b="1" dirty="0">
                <a:solidFill>
                  <a:srgbClr val="FF0000"/>
                </a:solidFill>
                <a:latin typeface="仿宋" panose="02010609060101010101" pitchFamily="49" charset="-122"/>
                <a:ea typeface="仿宋" panose="02010609060101010101" pitchFamily="49" charset="-122"/>
                <a:cs typeface="+mn-ea"/>
                <a:sym typeface="+mn-lt"/>
              </a:rPr>
              <a:t>那你就</a:t>
            </a:r>
            <a:r>
              <a:rPr lang="en-US" altLang="zh-Hans" sz="2000" b="1" dirty="0">
                <a:solidFill>
                  <a:srgbClr val="FF0000"/>
                </a:solidFill>
                <a:latin typeface="仿宋" panose="02010609060101010101" pitchFamily="49" charset="-122"/>
                <a:ea typeface="仿宋" panose="02010609060101010101" pitchFamily="49" charset="-122"/>
                <a:cs typeface="+mn-ea"/>
                <a:sym typeface="+mn-lt"/>
              </a:rPr>
              <a:t>out</a:t>
            </a:r>
            <a:r>
              <a:rPr lang="zh-CN" altLang="en-US" sz="2000" b="1" dirty="0">
                <a:solidFill>
                  <a:srgbClr val="FF0000"/>
                </a:solidFill>
                <a:latin typeface="仿宋" panose="02010609060101010101" pitchFamily="49" charset="-122"/>
                <a:ea typeface="仿宋" panose="02010609060101010101" pitchFamily="49" charset="-122"/>
                <a:cs typeface="+mn-ea"/>
                <a:sym typeface="+mn-lt"/>
              </a:rPr>
              <a:t>太多了，</a:t>
            </a:r>
            <a:r>
              <a:rPr lang="en-US" altLang="zh-Hans" sz="2000" b="1" dirty="0">
                <a:solidFill>
                  <a:srgbClr val="FF0000"/>
                </a:solidFill>
                <a:latin typeface="仿宋" panose="02010609060101010101" pitchFamily="49" charset="-122"/>
                <a:ea typeface="仿宋" panose="02010609060101010101" pitchFamily="49" charset="-122"/>
                <a:cs typeface="+mn-ea"/>
                <a:sym typeface="+mn-lt"/>
              </a:rPr>
              <a:t>new Thread</a:t>
            </a:r>
            <a:r>
              <a:rPr lang="zh-CN" altLang="en-US" sz="2000" b="1" dirty="0">
                <a:solidFill>
                  <a:srgbClr val="FF0000"/>
                </a:solidFill>
                <a:latin typeface="仿宋" panose="02010609060101010101" pitchFamily="49" charset="-122"/>
                <a:ea typeface="仿宋" panose="02010609060101010101" pitchFamily="49" charset="-122"/>
                <a:cs typeface="+mn-ea"/>
                <a:sym typeface="+mn-lt"/>
              </a:rPr>
              <a:t>的弊端如下：</a:t>
            </a:r>
          </a:p>
          <a:p>
            <a:pPr marL="457200" indent="-457200">
              <a:buFont typeface="+mj-ea"/>
              <a:buAutoNum type="circleNumDbPlain"/>
            </a:pPr>
            <a:r>
              <a:rPr lang="zh-CN" altLang="en-US" sz="2000" b="1" dirty="0">
                <a:latin typeface="仿宋" panose="02010609060101010101" pitchFamily="49" charset="-122"/>
                <a:ea typeface="仿宋" panose="02010609060101010101" pitchFamily="49" charset="-122"/>
                <a:cs typeface="+mn-ea"/>
                <a:sym typeface="+mn-lt"/>
              </a:rPr>
              <a:t>每次</a:t>
            </a:r>
            <a:r>
              <a:rPr lang="en-US" altLang="zh-Hans" sz="2000" b="1" dirty="0">
                <a:latin typeface="仿宋" panose="02010609060101010101" pitchFamily="49" charset="-122"/>
                <a:ea typeface="仿宋" panose="02010609060101010101" pitchFamily="49" charset="-122"/>
                <a:cs typeface="+mn-ea"/>
                <a:sym typeface="+mn-lt"/>
              </a:rPr>
              <a:t>new Thread</a:t>
            </a:r>
            <a:r>
              <a:rPr lang="zh-CN" altLang="en-US" sz="2000" b="1" dirty="0">
                <a:latin typeface="仿宋" panose="02010609060101010101" pitchFamily="49" charset="-122"/>
                <a:ea typeface="仿宋" panose="02010609060101010101" pitchFamily="49" charset="-122"/>
                <a:cs typeface="+mn-ea"/>
                <a:sym typeface="+mn-lt"/>
              </a:rPr>
              <a:t>新建对象性能差。 </a:t>
            </a:r>
          </a:p>
          <a:p>
            <a:pPr marL="457200" indent="-457200">
              <a:buFont typeface="+mj-ea"/>
              <a:buAutoNum type="circleNumDbPlain"/>
            </a:pPr>
            <a:r>
              <a:rPr lang="zh-CN" altLang="en-US" sz="2000" b="1" dirty="0">
                <a:latin typeface="仿宋" panose="02010609060101010101" pitchFamily="49" charset="-122"/>
                <a:ea typeface="仿宋" panose="02010609060101010101" pitchFamily="49" charset="-122"/>
                <a:cs typeface="+mn-ea"/>
                <a:sym typeface="+mn-lt"/>
              </a:rPr>
              <a:t>线程缺乏统一管理，可能无限制新建线程，相互之间竞争，及可能占用过多系统资源导致死机或</a:t>
            </a:r>
            <a:r>
              <a:rPr lang="en-US" altLang="zh-Hans" sz="2000" b="1" dirty="0" err="1">
                <a:latin typeface="仿宋" panose="02010609060101010101" pitchFamily="49" charset="-122"/>
                <a:ea typeface="仿宋" panose="02010609060101010101" pitchFamily="49" charset="-122"/>
                <a:cs typeface="+mn-ea"/>
                <a:sym typeface="+mn-lt"/>
              </a:rPr>
              <a:t>oom</a:t>
            </a:r>
            <a:r>
              <a:rPr lang="zh-Hans" altLang="en-US" sz="2000" b="1" dirty="0">
                <a:latin typeface="仿宋" panose="02010609060101010101" pitchFamily="49" charset="-122"/>
                <a:ea typeface="仿宋" panose="02010609060101010101" pitchFamily="49" charset="-122"/>
                <a:cs typeface="+mn-ea"/>
                <a:sym typeface="+mn-lt"/>
              </a:rPr>
              <a:t>。 </a:t>
            </a:r>
          </a:p>
          <a:p>
            <a:pPr marL="457200" indent="-457200">
              <a:buFont typeface="+mj-ea"/>
              <a:buAutoNum type="circleNumDbPlain"/>
            </a:pPr>
            <a:r>
              <a:rPr lang="zh-CN" altLang="en-US" sz="2000" b="1" dirty="0">
                <a:latin typeface="仿宋" panose="02010609060101010101" pitchFamily="49" charset="-122"/>
                <a:ea typeface="仿宋" panose="02010609060101010101" pitchFamily="49" charset="-122"/>
                <a:cs typeface="+mn-ea"/>
                <a:sym typeface="+mn-lt"/>
              </a:rPr>
              <a:t>缺乏更多功能，如定时执行、定期执行、线程中断。</a:t>
            </a:r>
          </a:p>
          <a:p>
            <a:endParaRPr lang="zh-CN" altLang="en-US" sz="2000" b="1" dirty="0">
              <a:latin typeface="仿宋" panose="02010609060101010101" pitchFamily="49" charset="-122"/>
              <a:ea typeface="仿宋" panose="02010609060101010101" pitchFamily="49" charset="-122"/>
              <a:cs typeface="+mn-ea"/>
              <a:sym typeface="+mn-lt"/>
            </a:endParaRPr>
          </a:p>
          <a:p>
            <a:r>
              <a:rPr lang="zh-CN" altLang="en-US" sz="2000" b="1" dirty="0">
                <a:solidFill>
                  <a:srgbClr val="FF0000"/>
                </a:solidFill>
                <a:latin typeface="仿宋" panose="02010609060101010101" pitchFamily="49" charset="-122"/>
                <a:ea typeface="仿宋" panose="02010609060101010101" pitchFamily="49" charset="-122"/>
                <a:cs typeface="+mn-ea"/>
                <a:sym typeface="+mn-lt"/>
              </a:rPr>
              <a:t>相比</a:t>
            </a:r>
            <a:r>
              <a:rPr lang="en-US" altLang="zh-Hans" sz="2000" b="1" dirty="0">
                <a:solidFill>
                  <a:srgbClr val="FF0000"/>
                </a:solidFill>
                <a:latin typeface="仿宋" panose="02010609060101010101" pitchFamily="49" charset="-122"/>
                <a:ea typeface="仿宋" panose="02010609060101010101" pitchFamily="49" charset="-122"/>
                <a:cs typeface="+mn-ea"/>
                <a:sym typeface="+mn-lt"/>
              </a:rPr>
              <a:t>new Thread</a:t>
            </a:r>
            <a:r>
              <a:rPr lang="zh-Hans" altLang="en-US" sz="2000" b="1" dirty="0">
                <a:solidFill>
                  <a:srgbClr val="FF0000"/>
                </a:solidFill>
                <a:latin typeface="仿宋" panose="02010609060101010101" pitchFamily="49" charset="-122"/>
                <a:ea typeface="仿宋" panose="02010609060101010101" pitchFamily="49" charset="-122"/>
                <a:cs typeface="+mn-ea"/>
                <a:sym typeface="+mn-lt"/>
              </a:rPr>
              <a:t>，</a:t>
            </a:r>
            <a:r>
              <a:rPr lang="en-US" altLang="zh-Hans" sz="2000" b="1" dirty="0">
                <a:solidFill>
                  <a:srgbClr val="FF0000"/>
                </a:solidFill>
                <a:latin typeface="仿宋" panose="02010609060101010101" pitchFamily="49" charset="-122"/>
                <a:ea typeface="仿宋" panose="02010609060101010101" pitchFamily="49" charset="-122"/>
                <a:cs typeface="+mn-ea"/>
                <a:sym typeface="+mn-lt"/>
              </a:rPr>
              <a:t>Java</a:t>
            </a:r>
            <a:r>
              <a:rPr lang="zh-CN" altLang="en-US" sz="2000" b="1" dirty="0">
                <a:solidFill>
                  <a:srgbClr val="FF0000"/>
                </a:solidFill>
                <a:latin typeface="仿宋" panose="02010609060101010101" pitchFamily="49" charset="-122"/>
                <a:ea typeface="仿宋" panose="02010609060101010101" pitchFamily="49" charset="-122"/>
                <a:cs typeface="+mn-ea"/>
                <a:sym typeface="+mn-lt"/>
              </a:rPr>
              <a:t>提供的线程池的好处在于：</a:t>
            </a:r>
          </a:p>
          <a:p>
            <a:pPr marL="457200" indent="-457200">
              <a:buFont typeface="+mj-ea"/>
              <a:buAutoNum type="circleNumDbPlain"/>
            </a:pPr>
            <a:r>
              <a:rPr lang="zh-CN" altLang="en-US" sz="2000" b="1" dirty="0">
                <a:latin typeface="仿宋" panose="02010609060101010101" pitchFamily="49" charset="-122"/>
                <a:ea typeface="仿宋" panose="02010609060101010101" pitchFamily="49" charset="-122"/>
                <a:cs typeface="+mn-ea"/>
                <a:sym typeface="+mn-lt"/>
              </a:rPr>
              <a:t>重用存在的线程，减少对象创建、消亡的开销，性能佳。 </a:t>
            </a:r>
          </a:p>
          <a:p>
            <a:pPr marL="457200" indent="-457200">
              <a:buFont typeface="+mj-ea"/>
              <a:buAutoNum type="circleNumDbPlain"/>
            </a:pPr>
            <a:r>
              <a:rPr lang="zh-CN" altLang="en-US" sz="2000" b="1" dirty="0">
                <a:latin typeface="仿宋" panose="02010609060101010101" pitchFamily="49" charset="-122"/>
                <a:ea typeface="仿宋" panose="02010609060101010101" pitchFamily="49" charset="-122"/>
                <a:cs typeface="+mn-ea"/>
                <a:sym typeface="+mn-lt"/>
              </a:rPr>
              <a:t>可有效控制最大并发线程数，提高系统资源的使用率，同时避免过多资源竞争，避免堵塞。 </a:t>
            </a:r>
          </a:p>
          <a:p>
            <a:pPr marL="457200" indent="-457200">
              <a:buFont typeface="+mj-ea"/>
              <a:buAutoNum type="circleNumDbPlain"/>
            </a:pPr>
            <a:r>
              <a:rPr lang="zh-CN" altLang="en-US" sz="2000" b="1" dirty="0">
                <a:latin typeface="仿宋" panose="02010609060101010101" pitchFamily="49" charset="-122"/>
                <a:ea typeface="仿宋" panose="02010609060101010101" pitchFamily="49" charset="-122"/>
                <a:cs typeface="+mn-ea"/>
                <a:sym typeface="+mn-lt"/>
              </a:rPr>
              <a:t>提供定时执行、定期执行、单线程、并发数控制等功能。</a:t>
            </a:r>
            <a:endParaRPr lang="en-US" altLang="zh-Hans" sz="2000" b="1" dirty="0">
              <a:latin typeface="仿宋" panose="02010609060101010101" pitchFamily="49" charset="-122"/>
              <a:ea typeface="仿宋" panose="02010609060101010101" pitchFamily="49" charset="-122"/>
              <a:cs typeface="+mn-ea"/>
              <a:sym typeface="+mn-lt"/>
            </a:endParaRPr>
          </a:p>
        </p:txBody>
      </p:sp>
      <p:pic>
        <p:nvPicPr>
          <p:cNvPr id="3" name="图片 2">
            <a:extLst>
              <a:ext uri="{FF2B5EF4-FFF2-40B4-BE49-F238E27FC236}">
                <a16:creationId xmlns:a16="http://schemas.microsoft.com/office/drawing/2014/main" id="{718BACF4-B79B-D345-80B2-5F8941C1A506}"/>
              </a:ext>
            </a:extLst>
          </p:cNvPr>
          <p:cNvPicPr>
            <a:picLocks noChangeAspect="1"/>
          </p:cNvPicPr>
          <p:nvPr/>
        </p:nvPicPr>
        <p:blipFill>
          <a:blip r:embed="rId3"/>
          <a:stretch>
            <a:fillRect/>
          </a:stretch>
        </p:blipFill>
        <p:spPr>
          <a:xfrm>
            <a:off x="265176" y="1147666"/>
            <a:ext cx="8001000" cy="2184400"/>
          </a:xfrm>
          <a:prstGeom prst="rect">
            <a:avLst/>
          </a:prstGeom>
        </p:spPr>
      </p:pic>
    </p:spTree>
    <p:extLst>
      <p:ext uri="{BB962C8B-B14F-4D97-AF65-F5344CB8AC3E}">
        <p14:creationId xmlns:p14="http://schemas.microsoft.com/office/powerpoint/2010/main" val="888937704"/>
      </p:ext>
    </p:extLst>
  </p:cSld>
  <p:clrMapOvr>
    <a:masterClrMapping/>
  </p:clrMapOvr>
  <p:transition spd="slow">
    <p:wip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Java</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Future</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4" name="图片 3">
            <a:extLst>
              <a:ext uri="{FF2B5EF4-FFF2-40B4-BE49-F238E27FC236}">
                <a16:creationId xmlns:a16="http://schemas.microsoft.com/office/drawing/2014/main" id="{C6763F83-7CCF-6D4B-8CA8-4342FA0045C6}"/>
              </a:ext>
            </a:extLst>
          </p:cNvPr>
          <p:cNvPicPr>
            <a:picLocks noChangeAspect="1"/>
          </p:cNvPicPr>
          <p:nvPr/>
        </p:nvPicPr>
        <p:blipFill>
          <a:blip r:embed="rId3"/>
          <a:stretch>
            <a:fillRect/>
          </a:stretch>
        </p:blipFill>
        <p:spPr>
          <a:xfrm>
            <a:off x="265176" y="1270330"/>
            <a:ext cx="8928100" cy="1016000"/>
          </a:xfrm>
          <a:prstGeom prst="rect">
            <a:avLst/>
          </a:prstGeom>
        </p:spPr>
      </p:pic>
      <p:sp>
        <p:nvSpPr>
          <p:cNvPr id="9" name="TextBox 50">
            <a:extLst>
              <a:ext uri="{FF2B5EF4-FFF2-40B4-BE49-F238E27FC236}">
                <a16:creationId xmlns:a16="http://schemas.microsoft.com/office/drawing/2014/main" id="{4590D921-8292-A342-989F-AAF3B21ADD1D}"/>
              </a:ext>
            </a:extLst>
          </p:cNvPr>
          <p:cNvSpPr txBox="1"/>
          <p:nvPr/>
        </p:nvSpPr>
        <p:spPr>
          <a:xfrm>
            <a:off x="265176" y="2530959"/>
            <a:ext cx="11926824" cy="1938992"/>
          </a:xfrm>
          <a:prstGeom prst="rect">
            <a:avLst/>
          </a:prstGeom>
          <a:noFill/>
        </p:spPr>
        <p:txBody>
          <a:bodyPr wrap="square" rtlCol="0">
            <a:spAutoFit/>
          </a:bodyPr>
          <a:lstStyle/>
          <a:p>
            <a:r>
              <a:rPr lang="zh-CN" altLang="en-US" sz="2000" b="1" dirty="0">
                <a:latin typeface="仿宋" panose="02010609060101010101" pitchFamily="49" charset="-122"/>
                <a:ea typeface="仿宋" panose="02010609060101010101" pitchFamily="49" charset="-122"/>
                <a:cs typeface="+mn-ea"/>
                <a:sym typeface="+mn-lt"/>
              </a:rPr>
              <a:t>第一个方法：</a:t>
            </a:r>
            <a:r>
              <a:rPr lang="en-US" altLang="zh-CN" sz="2000" b="1" dirty="0">
                <a:latin typeface="仿宋" panose="02010609060101010101" pitchFamily="49" charset="-122"/>
                <a:ea typeface="仿宋" panose="02010609060101010101" pitchFamily="49" charset="-122"/>
                <a:cs typeface="+mn-ea"/>
                <a:sym typeface="+mn-lt"/>
              </a:rPr>
              <a:t>submit</a:t>
            </a:r>
            <a:r>
              <a:rPr lang="zh-CN" altLang="en-US" sz="2000" b="1" dirty="0">
                <a:latin typeface="仿宋" panose="02010609060101010101" pitchFamily="49" charset="-122"/>
                <a:ea typeface="仿宋" panose="02010609060101010101" pitchFamily="49" charset="-122"/>
                <a:cs typeface="+mn-ea"/>
                <a:sym typeface="+mn-lt"/>
              </a:rPr>
              <a:t>提交一个实现</a:t>
            </a:r>
            <a:r>
              <a:rPr lang="en-US" altLang="zh-CN" sz="2000" b="1" dirty="0">
                <a:latin typeface="仿宋" panose="02010609060101010101" pitchFamily="49" charset="-122"/>
                <a:ea typeface="仿宋" panose="02010609060101010101" pitchFamily="49" charset="-122"/>
                <a:cs typeface="+mn-ea"/>
                <a:sym typeface="+mn-lt"/>
              </a:rPr>
              <a:t>Callable</a:t>
            </a:r>
            <a:r>
              <a:rPr lang="zh-CN" altLang="en-US" sz="2000" b="1" dirty="0">
                <a:latin typeface="仿宋" panose="02010609060101010101" pitchFamily="49" charset="-122"/>
                <a:ea typeface="仿宋" panose="02010609060101010101" pitchFamily="49" charset="-122"/>
                <a:cs typeface="+mn-ea"/>
                <a:sym typeface="+mn-lt"/>
              </a:rPr>
              <a:t>接口的任务，并且返回封装了异步计算结果的</a:t>
            </a:r>
            <a:r>
              <a:rPr lang="en-US" altLang="zh-CN" sz="2000" b="1" dirty="0">
                <a:latin typeface="仿宋" panose="02010609060101010101" pitchFamily="49" charset="-122"/>
                <a:ea typeface="仿宋" panose="02010609060101010101" pitchFamily="49" charset="-122"/>
                <a:cs typeface="+mn-ea"/>
                <a:sym typeface="+mn-lt"/>
              </a:rPr>
              <a:t>Future</a:t>
            </a:r>
            <a:r>
              <a:rPr lang="zh-CN" altLang="en-US" sz="2000" b="1" dirty="0">
                <a:latin typeface="仿宋" panose="02010609060101010101" pitchFamily="49" charset="-122"/>
                <a:ea typeface="仿宋" panose="02010609060101010101" pitchFamily="49" charset="-122"/>
                <a:cs typeface="+mn-ea"/>
                <a:sym typeface="+mn-lt"/>
              </a:rPr>
              <a:t>。</a:t>
            </a:r>
          </a:p>
          <a:p>
            <a:r>
              <a:rPr lang="zh-CN" altLang="en-US" sz="2000" b="1" dirty="0">
                <a:latin typeface="仿宋" panose="02010609060101010101" pitchFamily="49" charset="-122"/>
                <a:ea typeface="仿宋" panose="02010609060101010101" pitchFamily="49" charset="-122"/>
                <a:cs typeface="+mn-ea"/>
                <a:sym typeface="+mn-lt"/>
              </a:rPr>
              <a:t>第二个方法：</a:t>
            </a:r>
            <a:r>
              <a:rPr lang="en-US" altLang="zh-CN" sz="2000" b="1" dirty="0">
                <a:latin typeface="仿宋" panose="02010609060101010101" pitchFamily="49" charset="-122"/>
                <a:ea typeface="仿宋" panose="02010609060101010101" pitchFamily="49" charset="-122"/>
                <a:cs typeface="+mn-ea"/>
                <a:sym typeface="+mn-lt"/>
              </a:rPr>
              <a:t>submit</a:t>
            </a:r>
            <a:r>
              <a:rPr lang="zh-CN" altLang="en-US" sz="2000" b="1" dirty="0">
                <a:latin typeface="仿宋" panose="02010609060101010101" pitchFamily="49" charset="-122"/>
                <a:ea typeface="仿宋" panose="02010609060101010101" pitchFamily="49" charset="-122"/>
                <a:cs typeface="+mn-ea"/>
                <a:sym typeface="+mn-lt"/>
              </a:rPr>
              <a:t>提交一个实现</a:t>
            </a:r>
            <a:r>
              <a:rPr lang="en-US" altLang="zh-CN" sz="2000" b="1" dirty="0">
                <a:latin typeface="仿宋" panose="02010609060101010101" pitchFamily="49" charset="-122"/>
                <a:ea typeface="仿宋" panose="02010609060101010101" pitchFamily="49" charset="-122"/>
                <a:cs typeface="+mn-ea"/>
                <a:sym typeface="+mn-lt"/>
              </a:rPr>
              <a:t>Runnable</a:t>
            </a:r>
            <a:r>
              <a:rPr lang="zh-CN" altLang="en-US" sz="2000" b="1" dirty="0">
                <a:latin typeface="仿宋" panose="02010609060101010101" pitchFamily="49" charset="-122"/>
                <a:ea typeface="仿宋" panose="02010609060101010101" pitchFamily="49" charset="-122"/>
                <a:cs typeface="+mn-ea"/>
                <a:sym typeface="+mn-lt"/>
              </a:rPr>
              <a:t>接口的任务，并且指定了在调用</a:t>
            </a:r>
            <a:r>
              <a:rPr lang="en-US" altLang="zh-CN" sz="2000" b="1" dirty="0">
                <a:latin typeface="仿宋" panose="02010609060101010101" pitchFamily="49" charset="-122"/>
                <a:ea typeface="仿宋" panose="02010609060101010101" pitchFamily="49" charset="-122"/>
                <a:cs typeface="+mn-ea"/>
                <a:sym typeface="+mn-lt"/>
              </a:rPr>
              <a:t>Future</a:t>
            </a:r>
            <a:r>
              <a:rPr lang="zh-CN" altLang="en-US" sz="2000" b="1" dirty="0">
                <a:latin typeface="仿宋" panose="02010609060101010101" pitchFamily="49" charset="-122"/>
                <a:ea typeface="仿宋" panose="02010609060101010101" pitchFamily="49" charset="-122"/>
                <a:cs typeface="+mn-ea"/>
                <a:sym typeface="+mn-lt"/>
              </a:rPr>
              <a:t>的</a:t>
            </a:r>
            <a:r>
              <a:rPr lang="en-US" altLang="zh-CN" sz="2000" b="1" dirty="0">
                <a:latin typeface="仿宋" panose="02010609060101010101" pitchFamily="49" charset="-122"/>
                <a:ea typeface="仿宋" panose="02010609060101010101" pitchFamily="49" charset="-122"/>
                <a:cs typeface="+mn-ea"/>
                <a:sym typeface="+mn-lt"/>
              </a:rPr>
              <a:t>get</a:t>
            </a:r>
            <a:r>
              <a:rPr lang="zh-CN" altLang="en-US" sz="2000" b="1" dirty="0">
                <a:latin typeface="仿宋" panose="02010609060101010101" pitchFamily="49" charset="-122"/>
                <a:ea typeface="仿宋" panose="02010609060101010101" pitchFamily="49" charset="-122"/>
                <a:cs typeface="+mn-ea"/>
                <a:sym typeface="+mn-lt"/>
              </a:rPr>
              <a:t>方法时返回的</a:t>
            </a:r>
            <a:r>
              <a:rPr lang="en-US" altLang="zh-CN" sz="2000" b="1" dirty="0">
                <a:latin typeface="仿宋" panose="02010609060101010101" pitchFamily="49" charset="-122"/>
                <a:ea typeface="仿宋" panose="02010609060101010101" pitchFamily="49" charset="-122"/>
                <a:cs typeface="+mn-ea"/>
                <a:sym typeface="+mn-lt"/>
              </a:rPr>
              <a:t>result</a:t>
            </a:r>
            <a:r>
              <a:rPr lang="zh-CN" altLang="en-US" sz="2000" b="1" dirty="0">
                <a:latin typeface="仿宋" panose="02010609060101010101" pitchFamily="49" charset="-122"/>
                <a:ea typeface="仿宋" panose="02010609060101010101" pitchFamily="49" charset="-122"/>
                <a:cs typeface="+mn-ea"/>
                <a:sym typeface="+mn-lt"/>
              </a:rPr>
              <a:t>对象。</a:t>
            </a:r>
          </a:p>
          <a:p>
            <a:r>
              <a:rPr lang="zh-CN" altLang="en-US" sz="2000" b="1" dirty="0">
                <a:latin typeface="仿宋" panose="02010609060101010101" pitchFamily="49" charset="-122"/>
                <a:ea typeface="仿宋" panose="02010609060101010101" pitchFamily="49" charset="-122"/>
                <a:cs typeface="+mn-ea"/>
                <a:sym typeface="+mn-lt"/>
              </a:rPr>
              <a:t>第三个方法：</a:t>
            </a:r>
            <a:r>
              <a:rPr lang="en-US" altLang="zh-CN" sz="2000" b="1" dirty="0">
                <a:latin typeface="仿宋" panose="02010609060101010101" pitchFamily="49" charset="-122"/>
                <a:ea typeface="仿宋" panose="02010609060101010101" pitchFamily="49" charset="-122"/>
                <a:cs typeface="+mn-ea"/>
                <a:sym typeface="+mn-lt"/>
              </a:rPr>
              <a:t>submit</a:t>
            </a:r>
            <a:r>
              <a:rPr lang="zh-CN" altLang="en-US" sz="2000" b="1" dirty="0">
                <a:latin typeface="仿宋" panose="02010609060101010101" pitchFamily="49" charset="-122"/>
                <a:ea typeface="仿宋" panose="02010609060101010101" pitchFamily="49" charset="-122"/>
                <a:cs typeface="+mn-ea"/>
                <a:sym typeface="+mn-lt"/>
              </a:rPr>
              <a:t>提交一个实现</a:t>
            </a:r>
            <a:r>
              <a:rPr lang="en-US" altLang="zh-CN" sz="2000" b="1" dirty="0">
                <a:latin typeface="仿宋" panose="02010609060101010101" pitchFamily="49" charset="-122"/>
                <a:ea typeface="仿宋" panose="02010609060101010101" pitchFamily="49" charset="-122"/>
                <a:cs typeface="+mn-ea"/>
                <a:sym typeface="+mn-lt"/>
              </a:rPr>
              <a:t>Runnable</a:t>
            </a:r>
            <a:r>
              <a:rPr lang="zh-CN" altLang="en-US" sz="2000" b="1" dirty="0">
                <a:latin typeface="仿宋" panose="02010609060101010101" pitchFamily="49" charset="-122"/>
                <a:ea typeface="仿宋" panose="02010609060101010101" pitchFamily="49" charset="-122"/>
                <a:cs typeface="+mn-ea"/>
                <a:sym typeface="+mn-lt"/>
              </a:rPr>
              <a:t>接口的任务，并且返回封装了异步计算结果的</a:t>
            </a:r>
            <a:r>
              <a:rPr lang="en-US" altLang="zh-CN" sz="2000" b="1" dirty="0">
                <a:latin typeface="仿宋" panose="02010609060101010101" pitchFamily="49" charset="-122"/>
                <a:ea typeface="仿宋" panose="02010609060101010101" pitchFamily="49" charset="-122"/>
                <a:cs typeface="+mn-ea"/>
                <a:sym typeface="+mn-lt"/>
              </a:rPr>
              <a:t>Future</a:t>
            </a:r>
            <a:r>
              <a:rPr lang="zh-CN" altLang="en-US" sz="2000" b="1" dirty="0">
                <a:latin typeface="仿宋" panose="02010609060101010101" pitchFamily="49" charset="-122"/>
                <a:ea typeface="仿宋" panose="02010609060101010101" pitchFamily="49" charset="-122"/>
                <a:cs typeface="+mn-ea"/>
                <a:sym typeface="+mn-lt"/>
              </a:rPr>
              <a:t>。</a:t>
            </a:r>
          </a:p>
          <a:p>
            <a:r>
              <a:rPr lang="zh-CN" altLang="en-US" sz="2000" b="1" dirty="0">
                <a:latin typeface="仿宋" panose="02010609060101010101" pitchFamily="49" charset="-122"/>
                <a:ea typeface="仿宋" panose="02010609060101010101" pitchFamily="49" charset="-122"/>
                <a:cs typeface="+mn-ea"/>
                <a:sym typeface="+mn-lt"/>
              </a:rPr>
              <a:t>因此我们只要创建好我们的线程对象（实现</a:t>
            </a:r>
            <a:r>
              <a:rPr lang="en-US" altLang="zh-CN" sz="2000" b="1" dirty="0">
                <a:latin typeface="仿宋" panose="02010609060101010101" pitchFamily="49" charset="-122"/>
                <a:ea typeface="仿宋" panose="02010609060101010101" pitchFamily="49" charset="-122"/>
                <a:cs typeface="+mn-ea"/>
                <a:sym typeface="+mn-lt"/>
              </a:rPr>
              <a:t>Callable</a:t>
            </a:r>
            <a:r>
              <a:rPr lang="zh-CN" altLang="en-US" sz="2000" b="1" dirty="0">
                <a:latin typeface="仿宋" panose="02010609060101010101" pitchFamily="49" charset="-122"/>
                <a:ea typeface="仿宋" panose="02010609060101010101" pitchFamily="49" charset="-122"/>
                <a:cs typeface="+mn-ea"/>
                <a:sym typeface="+mn-lt"/>
              </a:rPr>
              <a:t>接口或者</a:t>
            </a:r>
            <a:r>
              <a:rPr lang="en-US" altLang="zh-CN" sz="2000" b="1" dirty="0">
                <a:latin typeface="仿宋" panose="02010609060101010101" pitchFamily="49" charset="-122"/>
                <a:ea typeface="仿宋" panose="02010609060101010101" pitchFamily="49" charset="-122"/>
                <a:cs typeface="+mn-ea"/>
                <a:sym typeface="+mn-lt"/>
              </a:rPr>
              <a:t>Runnable</a:t>
            </a:r>
            <a:r>
              <a:rPr lang="zh-CN" altLang="en-US" sz="2000" b="1" dirty="0">
                <a:latin typeface="仿宋" panose="02010609060101010101" pitchFamily="49" charset="-122"/>
                <a:ea typeface="仿宋" panose="02010609060101010101" pitchFamily="49" charset="-122"/>
                <a:cs typeface="+mn-ea"/>
                <a:sym typeface="+mn-lt"/>
              </a:rPr>
              <a:t>接口），然后通过上面</a:t>
            </a:r>
            <a:r>
              <a:rPr lang="en-US" altLang="zh-CN" sz="2000" b="1" dirty="0">
                <a:latin typeface="仿宋" panose="02010609060101010101" pitchFamily="49" charset="-122"/>
                <a:ea typeface="仿宋" panose="02010609060101010101" pitchFamily="49" charset="-122"/>
                <a:cs typeface="+mn-ea"/>
                <a:sym typeface="+mn-lt"/>
              </a:rPr>
              <a:t>3</a:t>
            </a:r>
            <a:r>
              <a:rPr lang="zh-CN" altLang="en-US" sz="2000" b="1" dirty="0">
                <a:latin typeface="仿宋" panose="02010609060101010101" pitchFamily="49" charset="-122"/>
                <a:ea typeface="仿宋" panose="02010609060101010101" pitchFamily="49" charset="-122"/>
                <a:cs typeface="+mn-ea"/>
                <a:sym typeface="+mn-lt"/>
              </a:rPr>
              <a:t>个方法提交给线程池去执行即可。</a:t>
            </a:r>
            <a:endParaRPr lang="en-US" altLang="zh-Hans" sz="2000" b="1" dirty="0">
              <a:latin typeface="仿宋" panose="02010609060101010101" pitchFamily="49" charset="-122"/>
              <a:ea typeface="仿宋" panose="02010609060101010101" pitchFamily="49" charset="-122"/>
              <a:cs typeface="+mn-ea"/>
              <a:sym typeface="+mn-lt"/>
            </a:endParaRPr>
          </a:p>
        </p:txBody>
      </p:sp>
      <p:sp>
        <p:nvSpPr>
          <p:cNvPr id="10" name="TextBox 50">
            <a:extLst>
              <a:ext uri="{FF2B5EF4-FFF2-40B4-BE49-F238E27FC236}">
                <a16:creationId xmlns:a16="http://schemas.microsoft.com/office/drawing/2014/main" id="{E28C05CF-052A-AB49-BB05-2A1629C29FE6}"/>
              </a:ext>
            </a:extLst>
          </p:cNvPr>
          <p:cNvSpPr txBox="1"/>
          <p:nvPr/>
        </p:nvSpPr>
        <p:spPr>
          <a:xfrm>
            <a:off x="265176" y="5009558"/>
            <a:ext cx="11926824" cy="707886"/>
          </a:xfrm>
          <a:prstGeom prst="rect">
            <a:avLst/>
          </a:prstGeom>
          <a:noFill/>
        </p:spPr>
        <p:txBody>
          <a:bodyPr wrap="square" rtlCol="0">
            <a:spAutoFit/>
          </a:bodyPr>
          <a:lstStyle/>
          <a:p>
            <a:r>
              <a:rPr lang="en-US" altLang="zh-CN" sz="2000" b="1" dirty="0">
                <a:solidFill>
                  <a:srgbClr val="FF0000"/>
                </a:solidFill>
                <a:latin typeface="仿宋" panose="02010609060101010101" pitchFamily="49" charset="-122"/>
                <a:ea typeface="仿宋" panose="02010609060101010101" pitchFamily="49" charset="-122"/>
                <a:cs typeface="+mn-ea"/>
                <a:sym typeface="+mn-lt"/>
              </a:rPr>
              <a:t>Future&lt;V&gt;</a:t>
            </a:r>
            <a:r>
              <a:rPr lang="zh-CN" altLang="en-US" sz="2000" b="1" dirty="0">
                <a:solidFill>
                  <a:srgbClr val="FF0000"/>
                </a:solidFill>
                <a:latin typeface="仿宋" panose="02010609060101010101" pitchFamily="49" charset="-122"/>
                <a:ea typeface="仿宋" panose="02010609060101010101" pitchFamily="49" charset="-122"/>
                <a:cs typeface="+mn-ea"/>
                <a:sym typeface="+mn-lt"/>
              </a:rPr>
              <a:t>接口是用来获取异步计算结果的，说白了就是对具体的</a:t>
            </a:r>
            <a:r>
              <a:rPr lang="en-US" altLang="zh-CN" sz="2000" b="1" dirty="0">
                <a:solidFill>
                  <a:srgbClr val="FF0000"/>
                </a:solidFill>
                <a:latin typeface="仿宋" panose="02010609060101010101" pitchFamily="49" charset="-122"/>
                <a:ea typeface="仿宋" panose="02010609060101010101" pitchFamily="49" charset="-122"/>
                <a:cs typeface="+mn-ea"/>
                <a:sym typeface="+mn-lt"/>
              </a:rPr>
              <a:t>Runnable</a:t>
            </a:r>
            <a:r>
              <a:rPr lang="zh-CN" altLang="en-US" sz="2000" b="1" dirty="0">
                <a:solidFill>
                  <a:srgbClr val="FF0000"/>
                </a:solidFill>
                <a:latin typeface="仿宋" panose="02010609060101010101" pitchFamily="49" charset="-122"/>
                <a:ea typeface="仿宋" panose="02010609060101010101" pitchFamily="49" charset="-122"/>
                <a:cs typeface="+mn-ea"/>
                <a:sym typeface="+mn-lt"/>
              </a:rPr>
              <a:t>或者</a:t>
            </a:r>
            <a:r>
              <a:rPr lang="en-US" altLang="zh-CN" sz="2000" b="1" dirty="0">
                <a:solidFill>
                  <a:srgbClr val="FF0000"/>
                </a:solidFill>
                <a:latin typeface="仿宋" panose="02010609060101010101" pitchFamily="49" charset="-122"/>
                <a:ea typeface="仿宋" panose="02010609060101010101" pitchFamily="49" charset="-122"/>
                <a:cs typeface="+mn-ea"/>
                <a:sym typeface="+mn-lt"/>
              </a:rPr>
              <a:t>Callable</a:t>
            </a:r>
            <a:r>
              <a:rPr lang="zh-CN" altLang="en-US" sz="2000" b="1" dirty="0">
                <a:solidFill>
                  <a:srgbClr val="FF0000"/>
                </a:solidFill>
                <a:latin typeface="仿宋" panose="02010609060101010101" pitchFamily="49" charset="-122"/>
                <a:ea typeface="仿宋" panose="02010609060101010101" pitchFamily="49" charset="-122"/>
                <a:cs typeface="+mn-ea"/>
                <a:sym typeface="+mn-lt"/>
              </a:rPr>
              <a:t>对象任务执行的结果进行获取</a:t>
            </a:r>
            <a:r>
              <a:rPr lang="en-US" altLang="zh-CN" sz="2000" b="1" dirty="0">
                <a:solidFill>
                  <a:srgbClr val="FF0000"/>
                </a:solidFill>
                <a:latin typeface="仿宋" panose="02010609060101010101" pitchFamily="49" charset="-122"/>
                <a:ea typeface="仿宋" panose="02010609060101010101" pitchFamily="49" charset="-122"/>
                <a:cs typeface="+mn-ea"/>
                <a:sym typeface="+mn-lt"/>
              </a:rPr>
              <a:t>(get()),</a:t>
            </a:r>
            <a:r>
              <a:rPr lang="zh-CN" altLang="en-US" sz="2000" b="1" dirty="0">
                <a:solidFill>
                  <a:srgbClr val="FF0000"/>
                </a:solidFill>
                <a:latin typeface="仿宋" panose="02010609060101010101" pitchFamily="49" charset="-122"/>
                <a:ea typeface="仿宋" panose="02010609060101010101" pitchFamily="49" charset="-122"/>
                <a:cs typeface="+mn-ea"/>
                <a:sym typeface="+mn-lt"/>
              </a:rPr>
              <a:t>取消</a:t>
            </a:r>
            <a:r>
              <a:rPr lang="en-US" altLang="zh-CN" sz="2000" b="1" dirty="0">
                <a:solidFill>
                  <a:srgbClr val="FF0000"/>
                </a:solidFill>
                <a:latin typeface="仿宋" panose="02010609060101010101" pitchFamily="49" charset="-122"/>
                <a:ea typeface="仿宋" panose="02010609060101010101" pitchFamily="49" charset="-122"/>
                <a:cs typeface="+mn-ea"/>
                <a:sym typeface="+mn-lt"/>
              </a:rPr>
              <a:t>(cancel()),</a:t>
            </a:r>
            <a:r>
              <a:rPr lang="zh-CN" altLang="en-US" sz="2000" b="1" dirty="0">
                <a:solidFill>
                  <a:srgbClr val="FF0000"/>
                </a:solidFill>
                <a:latin typeface="仿宋" panose="02010609060101010101" pitchFamily="49" charset="-122"/>
                <a:ea typeface="仿宋" panose="02010609060101010101" pitchFamily="49" charset="-122"/>
                <a:cs typeface="+mn-ea"/>
                <a:sym typeface="+mn-lt"/>
              </a:rPr>
              <a:t>判断是否完成等操作。我们看看</a:t>
            </a:r>
            <a:r>
              <a:rPr lang="en-US" altLang="zh-CN" sz="2000" b="1" dirty="0">
                <a:solidFill>
                  <a:srgbClr val="FF0000"/>
                </a:solidFill>
                <a:latin typeface="仿宋" panose="02010609060101010101" pitchFamily="49" charset="-122"/>
                <a:ea typeface="仿宋" panose="02010609060101010101" pitchFamily="49" charset="-122"/>
                <a:cs typeface="+mn-ea"/>
                <a:sym typeface="+mn-lt"/>
              </a:rPr>
              <a:t>Future</a:t>
            </a:r>
            <a:r>
              <a:rPr lang="zh-CN" altLang="en-US" sz="2000" b="1" dirty="0">
                <a:solidFill>
                  <a:srgbClr val="FF0000"/>
                </a:solidFill>
                <a:latin typeface="仿宋" panose="02010609060101010101" pitchFamily="49" charset="-122"/>
                <a:ea typeface="仿宋" panose="02010609060101010101" pitchFamily="49" charset="-122"/>
                <a:cs typeface="+mn-ea"/>
                <a:sym typeface="+mn-lt"/>
              </a:rPr>
              <a:t>接口的源码：</a:t>
            </a:r>
            <a:endParaRPr lang="en-US" altLang="zh-Hans" sz="2000" b="1" dirty="0">
              <a:solidFill>
                <a:srgbClr val="FF0000"/>
              </a:solidFill>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3704522039"/>
      </p:ext>
    </p:extLst>
  </p:cSld>
  <p:clrMapOvr>
    <a:masterClrMapping/>
  </p:clrMapOvr>
  <p:transition spd="slow">
    <p:wip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
        <p:nvSpPr>
          <p:cNvPr id="9" name="TextBox 50">
            <a:extLst>
              <a:ext uri="{FF2B5EF4-FFF2-40B4-BE49-F238E27FC236}">
                <a16:creationId xmlns:a16="http://schemas.microsoft.com/office/drawing/2014/main" id="{4590D921-8292-A342-989F-AAF3B21ADD1D}"/>
              </a:ext>
            </a:extLst>
          </p:cNvPr>
          <p:cNvSpPr txBox="1"/>
          <p:nvPr/>
        </p:nvSpPr>
        <p:spPr>
          <a:xfrm>
            <a:off x="265176" y="1915149"/>
            <a:ext cx="11926824" cy="4708981"/>
          </a:xfrm>
          <a:prstGeom prst="rect">
            <a:avLst/>
          </a:prstGeom>
          <a:noFill/>
        </p:spPr>
        <p:txBody>
          <a:bodyPr wrap="square" rtlCol="0">
            <a:spAutoFit/>
          </a:bodyPr>
          <a:lstStyle/>
          <a:p>
            <a:r>
              <a:rPr lang="zh-CN" altLang="en-US" sz="2000" b="1" dirty="0">
                <a:solidFill>
                  <a:srgbClr val="FF0000"/>
                </a:solidFill>
                <a:latin typeface="仿宋" panose="02010609060101010101" pitchFamily="49" charset="-122"/>
                <a:ea typeface="仿宋" panose="02010609060101010101" pitchFamily="49" charset="-122"/>
                <a:cs typeface="+mn-ea"/>
                <a:sym typeface="+mn-lt"/>
              </a:rPr>
              <a:t>方法解析：</a:t>
            </a:r>
          </a:p>
          <a:p>
            <a:r>
              <a:rPr lang="en-US" altLang="zh-CN" sz="2000" b="1" dirty="0">
                <a:latin typeface="仿宋" panose="02010609060101010101" pitchFamily="49" charset="-122"/>
                <a:ea typeface="仿宋" panose="02010609060101010101" pitchFamily="49" charset="-122"/>
                <a:cs typeface="+mn-ea"/>
                <a:sym typeface="+mn-lt"/>
              </a:rPr>
              <a:t>V get() </a:t>
            </a:r>
            <a:r>
              <a:rPr lang="zh-CN" altLang="en-US" sz="2000" b="1" dirty="0">
                <a:latin typeface="仿宋" panose="02010609060101010101" pitchFamily="49" charset="-122"/>
                <a:ea typeface="仿宋" panose="02010609060101010101" pitchFamily="49" charset="-122"/>
                <a:cs typeface="+mn-ea"/>
                <a:sym typeface="+mn-lt"/>
              </a:rPr>
              <a:t>：获取异步执行的结果，如果没有结果可用，此方法会阻塞直到异步计算完成。</a:t>
            </a:r>
          </a:p>
          <a:p>
            <a:r>
              <a:rPr lang="en-US" altLang="zh-CN" sz="2000" b="1" dirty="0">
                <a:latin typeface="仿宋" panose="02010609060101010101" pitchFamily="49" charset="-122"/>
                <a:ea typeface="仿宋" panose="02010609060101010101" pitchFamily="49" charset="-122"/>
                <a:cs typeface="+mn-ea"/>
                <a:sym typeface="+mn-lt"/>
              </a:rPr>
              <a:t>V get(Long timeout , </a:t>
            </a:r>
            <a:r>
              <a:rPr lang="en-US" altLang="zh-CN" sz="2000" b="1" dirty="0" err="1">
                <a:latin typeface="仿宋" panose="02010609060101010101" pitchFamily="49" charset="-122"/>
                <a:ea typeface="仿宋" panose="02010609060101010101" pitchFamily="49" charset="-122"/>
                <a:cs typeface="+mn-ea"/>
                <a:sym typeface="+mn-lt"/>
              </a:rPr>
              <a:t>TimeUnit</a:t>
            </a:r>
            <a:r>
              <a:rPr lang="en-US" altLang="zh-CN" sz="2000" b="1" dirty="0">
                <a:latin typeface="仿宋" panose="02010609060101010101" pitchFamily="49" charset="-122"/>
                <a:ea typeface="仿宋" panose="02010609060101010101" pitchFamily="49" charset="-122"/>
                <a:cs typeface="+mn-ea"/>
                <a:sym typeface="+mn-lt"/>
              </a:rPr>
              <a:t> unit) </a:t>
            </a:r>
            <a:r>
              <a:rPr lang="zh-CN" altLang="en-US" sz="2000" b="1" dirty="0">
                <a:latin typeface="仿宋" panose="02010609060101010101" pitchFamily="49" charset="-122"/>
                <a:ea typeface="仿宋" panose="02010609060101010101" pitchFamily="49" charset="-122"/>
                <a:cs typeface="+mn-ea"/>
                <a:sym typeface="+mn-lt"/>
              </a:rPr>
              <a:t>：获取异步执行结果，如果没有结果可用，此方法会阻塞，但是会有时间限制，如果阻塞时间超过设定的</a:t>
            </a:r>
            <a:r>
              <a:rPr lang="en-US" altLang="zh-CN" sz="2000" b="1" dirty="0">
                <a:latin typeface="仿宋" panose="02010609060101010101" pitchFamily="49" charset="-122"/>
                <a:ea typeface="仿宋" panose="02010609060101010101" pitchFamily="49" charset="-122"/>
                <a:cs typeface="+mn-ea"/>
                <a:sym typeface="+mn-lt"/>
              </a:rPr>
              <a:t>timeout</a:t>
            </a:r>
            <a:r>
              <a:rPr lang="zh-CN" altLang="en-US" sz="2000" b="1" dirty="0">
                <a:latin typeface="仿宋" panose="02010609060101010101" pitchFamily="49" charset="-122"/>
                <a:ea typeface="仿宋" panose="02010609060101010101" pitchFamily="49" charset="-122"/>
                <a:cs typeface="+mn-ea"/>
                <a:sym typeface="+mn-lt"/>
              </a:rPr>
              <a:t>时间，该方法将抛出异常。</a:t>
            </a:r>
          </a:p>
          <a:p>
            <a:r>
              <a:rPr lang="en-US" altLang="zh-CN" sz="2000" b="1" dirty="0" err="1">
                <a:latin typeface="仿宋" panose="02010609060101010101" pitchFamily="49" charset="-122"/>
                <a:ea typeface="仿宋" panose="02010609060101010101" pitchFamily="49" charset="-122"/>
                <a:cs typeface="+mn-ea"/>
                <a:sym typeface="+mn-lt"/>
              </a:rPr>
              <a:t>boolean</a:t>
            </a:r>
            <a:r>
              <a:rPr lang="en-US" altLang="zh-CN" sz="2000" b="1" dirty="0">
                <a:latin typeface="仿宋" panose="02010609060101010101" pitchFamily="49" charset="-122"/>
                <a:ea typeface="仿宋" panose="02010609060101010101" pitchFamily="49" charset="-122"/>
                <a:cs typeface="+mn-ea"/>
                <a:sym typeface="+mn-lt"/>
              </a:rPr>
              <a:t> </a:t>
            </a:r>
            <a:r>
              <a:rPr lang="en-US" altLang="zh-CN" sz="2000" b="1" dirty="0" err="1">
                <a:latin typeface="仿宋" panose="02010609060101010101" pitchFamily="49" charset="-122"/>
                <a:ea typeface="仿宋" panose="02010609060101010101" pitchFamily="49" charset="-122"/>
                <a:cs typeface="+mn-ea"/>
                <a:sym typeface="+mn-lt"/>
              </a:rPr>
              <a:t>isDone</a:t>
            </a:r>
            <a:r>
              <a:rPr lang="en-US" altLang="zh-CN" sz="2000" b="1" dirty="0">
                <a:latin typeface="仿宋" panose="02010609060101010101" pitchFamily="49" charset="-122"/>
                <a:ea typeface="仿宋" panose="02010609060101010101" pitchFamily="49" charset="-122"/>
                <a:cs typeface="+mn-ea"/>
                <a:sym typeface="+mn-lt"/>
              </a:rPr>
              <a:t>() </a:t>
            </a:r>
            <a:r>
              <a:rPr lang="zh-CN" altLang="en-US" sz="2000" b="1" dirty="0">
                <a:latin typeface="仿宋" panose="02010609060101010101" pitchFamily="49" charset="-122"/>
                <a:ea typeface="仿宋" panose="02010609060101010101" pitchFamily="49" charset="-122"/>
                <a:cs typeface="+mn-ea"/>
                <a:sym typeface="+mn-lt"/>
              </a:rPr>
              <a:t>：如果任务执行结束，无论是正常结束或是中途取消还是发生异常，都返回</a:t>
            </a:r>
            <a:r>
              <a:rPr lang="en-US" altLang="zh-CN" sz="2000" b="1" dirty="0">
                <a:latin typeface="仿宋" panose="02010609060101010101" pitchFamily="49" charset="-122"/>
                <a:ea typeface="仿宋" panose="02010609060101010101" pitchFamily="49" charset="-122"/>
                <a:cs typeface="+mn-ea"/>
                <a:sym typeface="+mn-lt"/>
              </a:rPr>
              <a:t>true</a:t>
            </a:r>
            <a:r>
              <a:rPr lang="zh-CN" altLang="en-US" sz="2000" b="1" dirty="0">
                <a:latin typeface="仿宋" panose="02010609060101010101" pitchFamily="49" charset="-122"/>
                <a:ea typeface="仿宋" panose="02010609060101010101" pitchFamily="49" charset="-122"/>
                <a:cs typeface="+mn-ea"/>
                <a:sym typeface="+mn-lt"/>
              </a:rPr>
              <a:t>。</a:t>
            </a:r>
          </a:p>
          <a:p>
            <a:r>
              <a:rPr lang="en-US" altLang="zh-CN" sz="2000" b="1" dirty="0" err="1">
                <a:latin typeface="仿宋" panose="02010609060101010101" pitchFamily="49" charset="-122"/>
                <a:ea typeface="仿宋" panose="02010609060101010101" pitchFamily="49" charset="-122"/>
                <a:cs typeface="+mn-ea"/>
                <a:sym typeface="+mn-lt"/>
              </a:rPr>
              <a:t>boolean</a:t>
            </a:r>
            <a:r>
              <a:rPr lang="en-US" altLang="zh-CN" sz="2000" b="1" dirty="0">
                <a:latin typeface="仿宋" panose="02010609060101010101" pitchFamily="49" charset="-122"/>
                <a:ea typeface="仿宋" panose="02010609060101010101" pitchFamily="49" charset="-122"/>
                <a:cs typeface="+mn-ea"/>
                <a:sym typeface="+mn-lt"/>
              </a:rPr>
              <a:t> </a:t>
            </a:r>
            <a:r>
              <a:rPr lang="en-US" altLang="zh-CN" sz="2000" b="1" dirty="0" err="1">
                <a:latin typeface="仿宋" panose="02010609060101010101" pitchFamily="49" charset="-122"/>
                <a:ea typeface="仿宋" panose="02010609060101010101" pitchFamily="49" charset="-122"/>
                <a:cs typeface="+mn-ea"/>
                <a:sym typeface="+mn-lt"/>
              </a:rPr>
              <a:t>isCanceller</a:t>
            </a:r>
            <a:r>
              <a:rPr lang="en-US" altLang="zh-CN" sz="2000" b="1" dirty="0">
                <a:latin typeface="仿宋" panose="02010609060101010101" pitchFamily="49" charset="-122"/>
                <a:ea typeface="仿宋" panose="02010609060101010101" pitchFamily="49" charset="-122"/>
                <a:cs typeface="+mn-ea"/>
                <a:sym typeface="+mn-lt"/>
              </a:rPr>
              <a:t>() </a:t>
            </a:r>
            <a:r>
              <a:rPr lang="zh-CN" altLang="en-US" sz="2000" b="1" dirty="0">
                <a:latin typeface="仿宋" panose="02010609060101010101" pitchFamily="49" charset="-122"/>
                <a:ea typeface="仿宋" panose="02010609060101010101" pitchFamily="49" charset="-122"/>
                <a:cs typeface="+mn-ea"/>
                <a:sym typeface="+mn-lt"/>
              </a:rPr>
              <a:t>：如果任务完成前被取消，则返回</a:t>
            </a:r>
            <a:r>
              <a:rPr lang="en-US" altLang="zh-CN" sz="2000" b="1" dirty="0">
                <a:latin typeface="仿宋" panose="02010609060101010101" pitchFamily="49" charset="-122"/>
                <a:ea typeface="仿宋" panose="02010609060101010101" pitchFamily="49" charset="-122"/>
                <a:cs typeface="+mn-ea"/>
                <a:sym typeface="+mn-lt"/>
              </a:rPr>
              <a:t>true</a:t>
            </a:r>
            <a:r>
              <a:rPr lang="zh-CN" altLang="en-US" sz="2000" b="1" dirty="0">
                <a:latin typeface="仿宋" panose="02010609060101010101" pitchFamily="49" charset="-122"/>
                <a:ea typeface="仿宋" panose="02010609060101010101" pitchFamily="49" charset="-122"/>
                <a:cs typeface="+mn-ea"/>
                <a:sym typeface="+mn-lt"/>
              </a:rPr>
              <a:t>。</a:t>
            </a:r>
          </a:p>
          <a:p>
            <a:r>
              <a:rPr lang="en-US" altLang="zh-CN" sz="2000" b="1" dirty="0" err="1">
                <a:latin typeface="仿宋" panose="02010609060101010101" pitchFamily="49" charset="-122"/>
                <a:ea typeface="仿宋" panose="02010609060101010101" pitchFamily="49" charset="-122"/>
                <a:cs typeface="+mn-ea"/>
                <a:sym typeface="+mn-lt"/>
              </a:rPr>
              <a:t>boolean</a:t>
            </a:r>
            <a:r>
              <a:rPr lang="en-US" altLang="zh-CN" sz="2000" b="1" dirty="0">
                <a:latin typeface="仿宋" panose="02010609060101010101" pitchFamily="49" charset="-122"/>
                <a:ea typeface="仿宋" panose="02010609060101010101" pitchFamily="49" charset="-122"/>
                <a:cs typeface="+mn-ea"/>
                <a:sym typeface="+mn-lt"/>
              </a:rPr>
              <a:t> cancel(</a:t>
            </a:r>
            <a:r>
              <a:rPr lang="en-US" altLang="zh-CN" sz="2000" b="1" dirty="0" err="1">
                <a:latin typeface="仿宋" panose="02010609060101010101" pitchFamily="49" charset="-122"/>
                <a:ea typeface="仿宋" panose="02010609060101010101" pitchFamily="49" charset="-122"/>
                <a:cs typeface="+mn-ea"/>
                <a:sym typeface="+mn-lt"/>
              </a:rPr>
              <a:t>boolean</a:t>
            </a:r>
            <a:r>
              <a:rPr lang="en-US" altLang="zh-CN" sz="2000" b="1" dirty="0">
                <a:latin typeface="仿宋" panose="02010609060101010101" pitchFamily="49" charset="-122"/>
                <a:ea typeface="仿宋" panose="02010609060101010101" pitchFamily="49" charset="-122"/>
                <a:cs typeface="+mn-ea"/>
                <a:sym typeface="+mn-lt"/>
              </a:rPr>
              <a:t> </a:t>
            </a:r>
            <a:r>
              <a:rPr lang="en-US" altLang="zh-CN" sz="2000" b="1" dirty="0" err="1">
                <a:latin typeface="仿宋" panose="02010609060101010101" pitchFamily="49" charset="-122"/>
                <a:ea typeface="仿宋" panose="02010609060101010101" pitchFamily="49" charset="-122"/>
                <a:cs typeface="+mn-ea"/>
                <a:sym typeface="+mn-lt"/>
              </a:rPr>
              <a:t>mayInterruptRunning</a:t>
            </a:r>
            <a:r>
              <a:rPr lang="en-US" altLang="zh-CN" sz="2000" b="1" dirty="0">
                <a:latin typeface="仿宋" panose="02010609060101010101" pitchFamily="49" charset="-122"/>
                <a:ea typeface="仿宋" panose="02010609060101010101" pitchFamily="49" charset="-122"/>
                <a:cs typeface="+mn-ea"/>
                <a:sym typeface="+mn-lt"/>
              </a:rPr>
              <a:t>) </a:t>
            </a:r>
            <a:r>
              <a:rPr lang="zh-CN" altLang="en-US" sz="2000" b="1" dirty="0">
                <a:latin typeface="仿宋" panose="02010609060101010101" pitchFamily="49" charset="-122"/>
                <a:ea typeface="仿宋" panose="02010609060101010101" pitchFamily="49" charset="-122"/>
                <a:cs typeface="+mn-ea"/>
                <a:sym typeface="+mn-lt"/>
              </a:rPr>
              <a:t>：如果任务还没开始，执行</a:t>
            </a:r>
            <a:r>
              <a:rPr lang="en-US" altLang="zh-CN" sz="2000" b="1" dirty="0">
                <a:latin typeface="仿宋" panose="02010609060101010101" pitchFamily="49" charset="-122"/>
                <a:ea typeface="仿宋" panose="02010609060101010101" pitchFamily="49" charset="-122"/>
                <a:cs typeface="+mn-ea"/>
                <a:sym typeface="+mn-lt"/>
              </a:rPr>
              <a:t>cancel(...)</a:t>
            </a:r>
            <a:r>
              <a:rPr lang="zh-CN" altLang="en-US" sz="2000" b="1" dirty="0">
                <a:latin typeface="仿宋" panose="02010609060101010101" pitchFamily="49" charset="-122"/>
                <a:ea typeface="仿宋" panose="02010609060101010101" pitchFamily="49" charset="-122"/>
                <a:cs typeface="+mn-ea"/>
                <a:sym typeface="+mn-lt"/>
              </a:rPr>
              <a:t>方法将返回</a:t>
            </a:r>
            <a:r>
              <a:rPr lang="en-US" altLang="zh-CN" sz="2000" b="1" dirty="0">
                <a:latin typeface="仿宋" panose="02010609060101010101" pitchFamily="49" charset="-122"/>
                <a:ea typeface="仿宋" panose="02010609060101010101" pitchFamily="49" charset="-122"/>
                <a:cs typeface="+mn-ea"/>
                <a:sym typeface="+mn-lt"/>
              </a:rPr>
              <a:t>false</a:t>
            </a:r>
            <a:r>
              <a:rPr lang="zh-CN" altLang="en-US" sz="2000" b="1" dirty="0">
                <a:latin typeface="仿宋" panose="02010609060101010101" pitchFamily="49" charset="-122"/>
                <a:ea typeface="仿宋" panose="02010609060101010101" pitchFamily="49" charset="-122"/>
                <a:cs typeface="+mn-ea"/>
                <a:sym typeface="+mn-lt"/>
              </a:rPr>
              <a:t>；如果任务已经启动，执行</a:t>
            </a:r>
            <a:r>
              <a:rPr lang="en-US" altLang="zh-CN" sz="2000" b="1" dirty="0">
                <a:latin typeface="仿宋" panose="02010609060101010101" pitchFamily="49" charset="-122"/>
                <a:ea typeface="仿宋" panose="02010609060101010101" pitchFamily="49" charset="-122"/>
                <a:cs typeface="+mn-ea"/>
                <a:sym typeface="+mn-lt"/>
              </a:rPr>
              <a:t>cancel(true)</a:t>
            </a:r>
            <a:r>
              <a:rPr lang="zh-CN" altLang="en-US" sz="2000" b="1" dirty="0">
                <a:latin typeface="仿宋" panose="02010609060101010101" pitchFamily="49" charset="-122"/>
                <a:ea typeface="仿宋" panose="02010609060101010101" pitchFamily="49" charset="-122"/>
                <a:cs typeface="+mn-ea"/>
                <a:sym typeface="+mn-lt"/>
              </a:rPr>
              <a:t>方法将以中断执行此任务线程的方式来试图停止任务，如果停止成功，返回</a:t>
            </a:r>
            <a:r>
              <a:rPr lang="en-US" altLang="zh-CN" sz="2000" b="1" dirty="0">
                <a:latin typeface="仿宋" panose="02010609060101010101" pitchFamily="49" charset="-122"/>
                <a:ea typeface="仿宋" panose="02010609060101010101" pitchFamily="49" charset="-122"/>
                <a:cs typeface="+mn-ea"/>
                <a:sym typeface="+mn-lt"/>
              </a:rPr>
              <a:t>true</a:t>
            </a:r>
            <a:r>
              <a:rPr lang="zh-CN" altLang="en-US" sz="2000" b="1" dirty="0">
                <a:latin typeface="仿宋" panose="02010609060101010101" pitchFamily="49" charset="-122"/>
                <a:ea typeface="仿宋" panose="02010609060101010101" pitchFamily="49" charset="-122"/>
                <a:cs typeface="+mn-ea"/>
                <a:sym typeface="+mn-lt"/>
              </a:rPr>
              <a:t>；当任务已经启动，执行</a:t>
            </a:r>
            <a:r>
              <a:rPr lang="en-US" altLang="zh-CN" sz="2000" b="1" dirty="0">
                <a:latin typeface="仿宋" panose="02010609060101010101" pitchFamily="49" charset="-122"/>
                <a:ea typeface="仿宋" panose="02010609060101010101" pitchFamily="49" charset="-122"/>
                <a:cs typeface="+mn-ea"/>
                <a:sym typeface="+mn-lt"/>
              </a:rPr>
              <a:t>cancel(false)</a:t>
            </a:r>
            <a:r>
              <a:rPr lang="zh-CN" altLang="en-US" sz="2000" b="1" dirty="0">
                <a:latin typeface="仿宋" panose="02010609060101010101" pitchFamily="49" charset="-122"/>
                <a:ea typeface="仿宋" panose="02010609060101010101" pitchFamily="49" charset="-122"/>
                <a:cs typeface="+mn-ea"/>
                <a:sym typeface="+mn-lt"/>
              </a:rPr>
              <a:t>方法将不会对正在执行的任务线程产生影响</a:t>
            </a:r>
            <a:r>
              <a:rPr lang="en-US" altLang="zh-CN"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让线程正常执行到完成</a:t>
            </a:r>
            <a:r>
              <a:rPr lang="en-US" altLang="zh-CN"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，此时返回</a:t>
            </a:r>
            <a:r>
              <a:rPr lang="en-US" altLang="zh-CN" sz="2000" b="1" dirty="0">
                <a:latin typeface="仿宋" panose="02010609060101010101" pitchFamily="49" charset="-122"/>
                <a:ea typeface="仿宋" panose="02010609060101010101" pitchFamily="49" charset="-122"/>
                <a:cs typeface="+mn-ea"/>
                <a:sym typeface="+mn-lt"/>
              </a:rPr>
              <a:t>false</a:t>
            </a:r>
            <a:r>
              <a:rPr lang="zh-CN" altLang="en-US" sz="2000" b="1" dirty="0">
                <a:latin typeface="仿宋" panose="02010609060101010101" pitchFamily="49" charset="-122"/>
                <a:ea typeface="仿宋" panose="02010609060101010101" pitchFamily="49" charset="-122"/>
                <a:cs typeface="+mn-ea"/>
                <a:sym typeface="+mn-lt"/>
              </a:rPr>
              <a:t>；当任务已经完成，执行</a:t>
            </a:r>
            <a:r>
              <a:rPr lang="en-US" altLang="zh-CN" sz="2000" b="1" dirty="0">
                <a:latin typeface="仿宋" panose="02010609060101010101" pitchFamily="49" charset="-122"/>
                <a:ea typeface="仿宋" panose="02010609060101010101" pitchFamily="49" charset="-122"/>
                <a:cs typeface="+mn-ea"/>
                <a:sym typeface="+mn-lt"/>
              </a:rPr>
              <a:t>cancel(...)</a:t>
            </a:r>
            <a:r>
              <a:rPr lang="zh-CN" altLang="en-US" sz="2000" b="1" dirty="0">
                <a:latin typeface="仿宋" panose="02010609060101010101" pitchFamily="49" charset="-122"/>
                <a:ea typeface="仿宋" panose="02010609060101010101" pitchFamily="49" charset="-122"/>
                <a:cs typeface="+mn-ea"/>
                <a:sym typeface="+mn-lt"/>
              </a:rPr>
              <a:t>方法将返回</a:t>
            </a:r>
            <a:r>
              <a:rPr lang="en-US" altLang="zh-CN" sz="2000" b="1" dirty="0">
                <a:latin typeface="仿宋" panose="02010609060101010101" pitchFamily="49" charset="-122"/>
                <a:ea typeface="仿宋" panose="02010609060101010101" pitchFamily="49" charset="-122"/>
                <a:cs typeface="+mn-ea"/>
                <a:sym typeface="+mn-lt"/>
              </a:rPr>
              <a:t>false</a:t>
            </a:r>
            <a:r>
              <a:rPr lang="zh-CN" altLang="en-US" sz="2000" b="1" dirty="0">
                <a:latin typeface="仿宋" panose="02010609060101010101" pitchFamily="49" charset="-122"/>
                <a:ea typeface="仿宋" panose="02010609060101010101" pitchFamily="49" charset="-122"/>
                <a:cs typeface="+mn-ea"/>
                <a:sym typeface="+mn-lt"/>
              </a:rPr>
              <a:t>。</a:t>
            </a:r>
            <a:r>
              <a:rPr lang="en-US" altLang="zh-CN" sz="2000" b="1" dirty="0" err="1">
                <a:latin typeface="仿宋" panose="02010609060101010101" pitchFamily="49" charset="-122"/>
                <a:ea typeface="仿宋" panose="02010609060101010101" pitchFamily="49" charset="-122"/>
                <a:cs typeface="+mn-ea"/>
                <a:sym typeface="+mn-lt"/>
              </a:rPr>
              <a:t>mayInterruptRunning</a:t>
            </a:r>
            <a:r>
              <a:rPr lang="zh-CN" altLang="en-US" sz="2000" b="1" dirty="0">
                <a:latin typeface="仿宋" panose="02010609060101010101" pitchFamily="49" charset="-122"/>
                <a:ea typeface="仿宋" panose="02010609060101010101" pitchFamily="49" charset="-122"/>
                <a:cs typeface="+mn-ea"/>
                <a:sym typeface="+mn-lt"/>
              </a:rPr>
              <a:t>参数表示是否中断执行中的线程。</a:t>
            </a:r>
          </a:p>
          <a:p>
            <a:r>
              <a:rPr lang="zh-CN" altLang="en-US" sz="2000" b="1" dirty="0">
                <a:latin typeface="仿宋" panose="02010609060101010101" pitchFamily="49" charset="-122"/>
                <a:ea typeface="仿宋" panose="02010609060101010101" pitchFamily="49" charset="-122"/>
                <a:cs typeface="+mn-ea"/>
                <a:sym typeface="+mn-lt"/>
              </a:rPr>
              <a:t>通过方法分析我们也知道实际上</a:t>
            </a:r>
            <a:r>
              <a:rPr lang="en-US" altLang="zh-CN" sz="2000" b="1" dirty="0">
                <a:latin typeface="仿宋" panose="02010609060101010101" pitchFamily="49" charset="-122"/>
                <a:ea typeface="仿宋" panose="02010609060101010101" pitchFamily="49" charset="-122"/>
                <a:cs typeface="+mn-ea"/>
                <a:sym typeface="+mn-lt"/>
              </a:rPr>
              <a:t>Future</a:t>
            </a:r>
            <a:r>
              <a:rPr lang="zh-CN" altLang="en-US" sz="2000" b="1" dirty="0">
                <a:latin typeface="仿宋" panose="02010609060101010101" pitchFamily="49" charset="-122"/>
                <a:ea typeface="仿宋" panose="02010609060101010101" pitchFamily="49" charset="-122"/>
                <a:cs typeface="+mn-ea"/>
                <a:sym typeface="+mn-lt"/>
              </a:rPr>
              <a:t>提供了</a:t>
            </a:r>
            <a:r>
              <a:rPr lang="en-US" altLang="zh-CN" sz="2000" b="1" dirty="0">
                <a:latin typeface="仿宋" panose="02010609060101010101" pitchFamily="49" charset="-122"/>
                <a:ea typeface="仿宋" panose="02010609060101010101" pitchFamily="49" charset="-122"/>
                <a:cs typeface="+mn-ea"/>
                <a:sym typeface="+mn-lt"/>
              </a:rPr>
              <a:t>3</a:t>
            </a:r>
            <a:r>
              <a:rPr lang="zh-CN" altLang="en-US" sz="2000" b="1" dirty="0">
                <a:latin typeface="仿宋" panose="02010609060101010101" pitchFamily="49" charset="-122"/>
                <a:ea typeface="仿宋" panose="02010609060101010101" pitchFamily="49" charset="-122"/>
                <a:cs typeface="+mn-ea"/>
                <a:sym typeface="+mn-lt"/>
              </a:rPr>
              <a:t>种功能：（</a:t>
            </a:r>
            <a:r>
              <a:rPr lang="en-US" altLang="zh-CN" sz="2000" b="1" dirty="0">
                <a:latin typeface="仿宋" panose="02010609060101010101" pitchFamily="49" charset="-122"/>
                <a:ea typeface="仿宋" panose="02010609060101010101" pitchFamily="49" charset="-122"/>
                <a:cs typeface="+mn-ea"/>
                <a:sym typeface="+mn-lt"/>
              </a:rPr>
              <a:t>1</a:t>
            </a:r>
            <a:r>
              <a:rPr lang="zh-CN" altLang="en-US" sz="2000" b="1" dirty="0">
                <a:latin typeface="仿宋" panose="02010609060101010101" pitchFamily="49" charset="-122"/>
                <a:ea typeface="仿宋" panose="02010609060101010101" pitchFamily="49" charset="-122"/>
                <a:cs typeface="+mn-ea"/>
                <a:sym typeface="+mn-lt"/>
              </a:rPr>
              <a:t>）能够中断执行中的任务（</a:t>
            </a:r>
            <a:r>
              <a:rPr lang="en-US" altLang="zh-CN" sz="2000" b="1" dirty="0">
                <a:latin typeface="仿宋" panose="02010609060101010101" pitchFamily="49" charset="-122"/>
                <a:ea typeface="仿宋" panose="02010609060101010101" pitchFamily="49" charset="-122"/>
                <a:cs typeface="+mn-ea"/>
                <a:sym typeface="+mn-lt"/>
              </a:rPr>
              <a:t>2</a:t>
            </a:r>
            <a:r>
              <a:rPr lang="zh-CN" altLang="en-US" sz="2000" b="1" dirty="0">
                <a:latin typeface="仿宋" panose="02010609060101010101" pitchFamily="49" charset="-122"/>
                <a:ea typeface="仿宋" panose="02010609060101010101" pitchFamily="49" charset="-122"/>
                <a:cs typeface="+mn-ea"/>
                <a:sym typeface="+mn-lt"/>
              </a:rPr>
              <a:t>）判断任务是否执行完成（</a:t>
            </a:r>
            <a:r>
              <a:rPr lang="en-US" altLang="zh-CN" sz="2000" b="1" dirty="0">
                <a:latin typeface="仿宋" panose="02010609060101010101" pitchFamily="49" charset="-122"/>
                <a:ea typeface="仿宋" panose="02010609060101010101" pitchFamily="49" charset="-122"/>
                <a:cs typeface="+mn-ea"/>
                <a:sym typeface="+mn-lt"/>
              </a:rPr>
              <a:t>3</a:t>
            </a:r>
            <a:r>
              <a:rPr lang="zh-CN" altLang="en-US" sz="2000" b="1" dirty="0">
                <a:latin typeface="仿宋" panose="02010609060101010101" pitchFamily="49" charset="-122"/>
                <a:ea typeface="仿宋" panose="02010609060101010101" pitchFamily="49" charset="-122"/>
                <a:cs typeface="+mn-ea"/>
                <a:sym typeface="+mn-lt"/>
              </a:rPr>
              <a:t>）获取任务执行完成后额结果。</a:t>
            </a:r>
          </a:p>
          <a:p>
            <a:r>
              <a:rPr lang="zh-CN" altLang="en-US" sz="2000" b="1" dirty="0">
                <a:latin typeface="仿宋" panose="02010609060101010101" pitchFamily="49" charset="-122"/>
                <a:ea typeface="仿宋" panose="02010609060101010101" pitchFamily="49" charset="-122"/>
                <a:cs typeface="+mn-ea"/>
                <a:sym typeface="+mn-lt"/>
              </a:rPr>
              <a:t>但是我们必须明白</a:t>
            </a:r>
            <a:r>
              <a:rPr lang="en-US" altLang="zh-CN" sz="2000" b="1" dirty="0">
                <a:latin typeface="仿宋" panose="02010609060101010101" pitchFamily="49" charset="-122"/>
                <a:ea typeface="仿宋" panose="02010609060101010101" pitchFamily="49" charset="-122"/>
                <a:cs typeface="+mn-ea"/>
                <a:sym typeface="+mn-lt"/>
              </a:rPr>
              <a:t>Future</a:t>
            </a:r>
            <a:r>
              <a:rPr lang="zh-CN" altLang="en-US" sz="2000" b="1" dirty="0">
                <a:latin typeface="仿宋" panose="02010609060101010101" pitchFamily="49" charset="-122"/>
                <a:ea typeface="仿宋" panose="02010609060101010101" pitchFamily="49" charset="-122"/>
                <a:cs typeface="+mn-ea"/>
                <a:sym typeface="+mn-lt"/>
              </a:rPr>
              <a:t>只是一个接口，我们无法直接创建对象，因此就需要其实现类</a:t>
            </a:r>
            <a:r>
              <a:rPr lang="en-US" altLang="zh-CN" sz="2000" b="1" dirty="0" err="1">
                <a:latin typeface="仿宋" panose="02010609060101010101" pitchFamily="49" charset="-122"/>
                <a:ea typeface="仿宋" panose="02010609060101010101" pitchFamily="49" charset="-122"/>
                <a:cs typeface="+mn-ea"/>
                <a:sym typeface="+mn-lt"/>
              </a:rPr>
              <a:t>FutureTask</a:t>
            </a:r>
            <a:r>
              <a:rPr lang="zh-CN" altLang="en-US" sz="2000" b="1" dirty="0">
                <a:latin typeface="仿宋" panose="02010609060101010101" pitchFamily="49" charset="-122"/>
                <a:ea typeface="仿宋" panose="02010609060101010101" pitchFamily="49" charset="-122"/>
                <a:cs typeface="+mn-ea"/>
                <a:sym typeface="+mn-lt"/>
              </a:rPr>
              <a:t>登场啦。</a:t>
            </a:r>
            <a:endParaRPr lang="en-US" altLang="zh-Hans" sz="2000" b="1" dirty="0">
              <a:latin typeface="仿宋" panose="02010609060101010101" pitchFamily="49" charset="-122"/>
              <a:ea typeface="仿宋" panose="02010609060101010101" pitchFamily="49" charset="-122"/>
              <a:cs typeface="+mn-ea"/>
              <a:sym typeface="+mn-lt"/>
            </a:endParaRPr>
          </a:p>
        </p:txBody>
      </p:sp>
      <p:pic>
        <p:nvPicPr>
          <p:cNvPr id="2" name="图片 1">
            <a:extLst>
              <a:ext uri="{FF2B5EF4-FFF2-40B4-BE49-F238E27FC236}">
                <a16:creationId xmlns:a16="http://schemas.microsoft.com/office/drawing/2014/main" id="{A6836E1F-C8A4-3747-93A3-A1E70B04417E}"/>
              </a:ext>
            </a:extLst>
          </p:cNvPr>
          <p:cNvPicPr>
            <a:picLocks noChangeAspect="1"/>
          </p:cNvPicPr>
          <p:nvPr/>
        </p:nvPicPr>
        <p:blipFill>
          <a:blip r:embed="rId3"/>
          <a:stretch>
            <a:fillRect/>
          </a:stretch>
        </p:blipFill>
        <p:spPr>
          <a:xfrm>
            <a:off x="1908974" y="190005"/>
            <a:ext cx="9401411" cy="1923534"/>
          </a:xfrm>
          <a:prstGeom prst="rect">
            <a:avLst/>
          </a:prstGeom>
        </p:spPr>
      </p:pic>
    </p:spTree>
    <p:extLst>
      <p:ext uri="{BB962C8B-B14F-4D97-AF65-F5344CB8AC3E}">
        <p14:creationId xmlns:p14="http://schemas.microsoft.com/office/powerpoint/2010/main" val="2085595457"/>
      </p:ext>
    </p:extLst>
  </p:cSld>
  <p:clrMapOvr>
    <a:masterClrMapping/>
  </p:clrMapOvr>
  <p:transition spd="slow">
    <p:wip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err="1">
                <a:solidFill>
                  <a:srgbClr val="7030A0"/>
                </a:solidFill>
                <a:latin typeface="仿宋" panose="02010609060101010101" pitchFamily="49" charset="-122"/>
                <a:ea typeface="仿宋" panose="02010609060101010101" pitchFamily="49" charset="-122"/>
                <a:cs typeface="+mn-ea"/>
                <a:sym typeface="+mn-lt"/>
              </a:rPr>
              <a:t>FutureTask</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类</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3"/>
          <a:stretch>
            <a:fillRect/>
          </a:stretch>
        </p:blipFill>
        <p:spPr>
          <a:xfrm>
            <a:off x="265176" y="328467"/>
            <a:ext cx="1378622" cy="697234"/>
          </a:xfrm>
          <a:prstGeom prst="rect">
            <a:avLst/>
          </a:prstGeom>
        </p:spPr>
      </p:pic>
      <p:sp>
        <p:nvSpPr>
          <p:cNvPr id="9" name="TextBox 50">
            <a:extLst>
              <a:ext uri="{FF2B5EF4-FFF2-40B4-BE49-F238E27FC236}">
                <a16:creationId xmlns:a16="http://schemas.microsoft.com/office/drawing/2014/main" id="{4590D921-8292-A342-989F-AAF3B21ADD1D}"/>
              </a:ext>
            </a:extLst>
          </p:cNvPr>
          <p:cNvSpPr txBox="1"/>
          <p:nvPr/>
        </p:nvSpPr>
        <p:spPr>
          <a:xfrm>
            <a:off x="265176" y="4116779"/>
            <a:ext cx="11926824" cy="2554545"/>
          </a:xfrm>
          <a:prstGeom prst="rect">
            <a:avLst/>
          </a:prstGeom>
          <a:noFill/>
        </p:spPr>
        <p:txBody>
          <a:bodyPr wrap="square" rtlCol="0">
            <a:spAutoFit/>
          </a:bodyPr>
          <a:lstStyle/>
          <a:p>
            <a:r>
              <a:rPr lang="zh-CN" altLang="en-US" sz="2000" b="1" dirty="0">
                <a:latin typeface="仿宋" panose="02010609060101010101" pitchFamily="49" charset="-122"/>
                <a:ea typeface="仿宋" panose="02010609060101010101" pitchFamily="49" charset="-122"/>
                <a:cs typeface="+mn-ea"/>
                <a:sym typeface="+mn-lt"/>
              </a:rPr>
              <a:t>分析：</a:t>
            </a:r>
            <a:r>
              <a:rPr lang="en-US" altLang="zh-CN" sz="2000" b="1" dirty="0" err="1">
                <a:latin typeface="仿宋" panose="02010609060101010101" pitchFamily="49" charset="-122"/>
                <a:ea typeface="仿宋" panose="02010609060101010101" pitchFamily="49" charset="-122"/>
                <a:cs typeface="+mn-ea"/>
                <a:sym typeface="+mn-lt"/>
              </a:rPr>
              <a:t>FutureTask</a:t>
            </a:r>
            <a:r>
              <a:rPr lang="zh-CN" altLang="en-US" sz="2000" b="1" dirty="0">
                <a:latin typeface="仿宋" panose="02010609060101010101" pitchFamily="49" charset="-122"/>
                <a:ea typeface="仿宋" panose="02010609060101010101" pitchFamily="49" charset="-122"/>
                <a:cs typeface="+mn-ea"/>
                <a:sym typeface="+mn-lt"/>
              </a:rPr>
              <a:t>除了实现了</a:t>
            </a:r>
            <a:r>
              <a:rPr lang="en-US" altLang="zh-CN" sz="2000" b="1" dirty="0">
                <a:latin typeface="仿宋" panose="02010609060101010101" pitchFamily="49" charset="-122"/>
                <a:ea typeface="仿宋" panose="02010609060101010101" pitchFamily="49" charset="-122"/>
                <a:cs typeface="+mn-ea"/>
                <a:sym typeface="+mn-lt"/>
              </a:rPr>
              <a:t>Future</a:t>
            </a:r>
            <a:r>
              <a:rPr lang="zh-CN" altLang="en-US" sz="2000" b="1" dirty="0">
                <a:latin typeface="仿宋" panose="02010609060101010101" pitchFamily="49" charset="-122"/>
                <a:ea typeface="仿宋" panose="02010609060101010101" pitchFamily="49" charset="-122"/>
                <a:cs typeface="+mn-ea"/>
                <a:sym typeface="+mn-lt"/>
              </a:rPr>
              <a:t>接口外还实现了</a:t>
            </a:r>
            <a:r>
              <a:rPr lang="en-US" altLang="zh-CN" sz="2000" b="1" dirty="0">
                <a:latin typeface="仿宋" panose="02010609060101010101" pitchFamily="49" charset="-122"/>
                <a:ea typeface="仿宋" panose="02010609060101010101" pitchFamily="49" charset="-122"/>
                <a:cs typeface="+mn-ea"/>
                <a:sym typeface="+mn-lt"/>
              </a:rPr>
              <a:t>Runnable</a:t>
            </a:r>
            <a:r>
              <a:rPr lang="zh-CN" altLang="en-US" sz="2000" b="1" dirty="0">
                <a:latin typeface="仿宋" panose="02010609060101010101" pitchFamily="49" charset="-122"/>
                <a:ea typeface="仿宋" panose="02010609060101010101" pitchFamily="49" charset="-122"/>
                <a:cs typeface="+mn-ea"/>
                <a:sym typeface="+mn-lt"/>
              </a:rPr>
              <a:t>接口，因此</a:t>
            </a:r>
            <a:r>
              <a:rPr lang="en-US" altLang="zh-CN" sz="2000" b="1" dirty="0" err="1">
                <a:latin typeface="仿宋" panose="02010609060101010101" pitchFamily="49" charset="-122"/>
                <a:ea typeface="仿宋" panose="02010609060101010101" pitchFamily="49" charset="-122"/>
                <a:cs typeface="+mn-ea"/>
                <a:sym typeface="+mn-lt"/>
              </a:rPr>
              <a:t>FutureTask</a:t>
            </a:r>
            <a:r>
              <a:rPr lang="zh-CN" altLang="en-US" sz="2000" b="1" dirty="0">
                <a:latin typeface="仿宋" panose="02010609060101010101" pitchFamily="49" charset="-122"/>
                <a:ea typeface="仿宋" panose="02010609060101010101" pitchFamily="49" charset="-122"/>
                <a:cs typeface="+mn-ea"/>
                <a:sym typeface="+mn-lt"/>
              </a:rPr>
              <a:t>也可以直接提交给</a:t>
            </a:r>
            <a:r>
              <a:rPr lang="en-US" altLang="zh-CN" sz="2000" b="1" dirty="0">
                <a:latin typeface="仿宋" panose="02010609060101010101" pitchFamily="49" charset="-122"/>
                <a:ea typeface="仿宋" panose="02010609060101010101" pitchFamily="49" charset="-122"/>
                <a:cs typeface="+mn-ea"/>
                <a:sym typeface="+mn-lt"/>
              </a:rPr>
              <a:t>Executor</a:t>
            </a:r>
            <a:r>
              <a:rPr lang="zh-CN" altLang="en-US" sz="2000" b="1" dirty="0">
                <a:latin typeface="仿宋" panose="02010609060101010101" pitchFamily="49" charset="-122"/>
                <a:ea typeface="仿宋" panose="02010609060101010101" pitchFamily="49" charset="-122"/>
                <a:cs typeface="+mn-ea"/>
                <a:sym typeface="+mn-lt"/>
              </a:rPr>
              <a:t>执行。 当然也可以调用线程直接执行（</a:t>
            </a:r>
            <a:r>
              <a:rPr lang="en-US" altLang="zh-CN" sz="2000" b="1" dirty="0" err="1">
                <a:latin typeface="仿宋" panose="02010609060101010101" pitchFamily="49" charset="-122"/>
                <a:ea typeface="仿宋" panose="02010609060101010101" pitchFamily="49" charset="-122"/>
                <a:cs typeface="+mn-ea"/>
                <a:sym typeface="+mn-lt"/>
              </a:rPr>
              <a:t>FutureTask.run</a:t>
            </a:r>
            <a:r>
              <a:rPr lang="en-US" altLang="zh-CN"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）。接下来我们根据</a:t>
            </a:r>
            <a:r>
              <a:rPr lang="en-US" altLang="zh-CN" sz="2000" b="1" dirty="0" err="1">
                <a:latin typeface="仿宋" panose="02010609060101010101" pitchFamily="49" charset="-122"/>
                <a:ea typeface="仿宋" panose="02010609060101010101" pitchFamily="49" charset="-122"/>
                <a:cs typeface="+mn-ea"/>
                <a:sym typeface="+mn-lt"/>
              </a:rPr>
              <a:t>FutureTask.run</a:t>
            </a:r>
            <a:r>
              <a:rPr lang="en-US" altLang="zh-CN"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的执行时机来分析其所处的</a:t>
            </a:r>
            <a:r>
              <a:rPr lang="en-US" altLang="zh-CN" sz="2000" b="1" dirty="0">
                <a:latin typeface="仿宋" panose="02010609060101010101" pitchFamily="49" charset="-122"/>
                <a:ea typeface="仿宋" panose="02010609060101010101" pitchFamily="49" charset="-122"/>
                <a:cs typeface="+mn-ea"/>
                <a:sym typeface="+mn-lt"/>
              </a:rPr>
              <a:t>3</a:t>
            </a:r>
            <a:r>
              <a:rPr lang="zh-CN" altLang="en-US" sz="2000" b="1" dirty="0">
                <a:latin typeface="仿宋" panose="02010609060101010101" pitchFamily="49" charset="-122"/>
                <a:ea typeface="仿宋" panose="02010609060101010101" pitchFamily="49" charset="-122"/>
                <a:cs typeface="+mn-ea"/>
                <a:sym typeface="+mn-lt"/>
              </a:rPr>
              <a:t>种状态：</a:t>
            </a:r>
          </a:p>
          <a:p>
            <a:r>
              <a:rPr lang="zh-CN" altLang="en-US" sz="2000" b="1" dirty="0">
                <a:latin typeface="仿宋" panose="02010609060101010101" pitchFamily="49" charset="-122"/>
                <a:ea typeface="仿宋" panose="02010609060101010101" pitchFamily="49" charset="-122"/>
                <a:cs typeface="+mn-ea"/>
                <a:sym typeface="+mn-lt"/>
              </a:rPr>
              <a:t>（</a:t>
            </a:r>
            <a:r>
              <a:rPr lang="en-US" altLang="zh-CN" sz="2000" b="1" dirty="0">
                <a:latin typeface="仿宋" panose="02010609060101010101" pitchFamily="49" charset="-122"/>
                <a:ea typeface="仿宋" panose="02010609060101010101" pitchFamily="49" charset="-122"/>
                <a:cs typeface="+mn-ea"/>
                <a:sym typeface="+mn-lt"/>
              </a:rPr>
              <a:t>1</a:t>
            </a:r>
            <a:r>
              <a:rPr lang="zh-CN" altLang="en-US" sz="2000" b="1" dirty="0">
                <a:latin typeface="仿宋" panose="02010609060101010101" pitchFamily="49" charset="-122"/>
                <a:ea typeface="仿宋" panose="02010609060101010101" pitchFamily="49" charset="-122"/>
                <a:cs typeface="+mn-ea"/>
                <a:sym typeface="+mn-lt"/>
              </a:rPr>
              <a:t>）未启动，</a:t>
            </a:r>
            <a:r>
              <a:rPr lang="en-US" altLang="zh-CN" sz="2000" b="1" dirty="0" err="1">
                <a:latin typeface="仿宋" panose="02010609060101010101" pitchFamily="49" charset="-122"/>
                <a:ea typeface="仿宋" panose="02010609060101010101" pitchFamily="49" charset="-122"/>
                <a:cs typeface="+mn-ea"/>
                <a:sym typeface="+mn-lt"/>
              </a:rPr>
              <a:t>FutureTask.run</a:t>
            </a:r>
            <a:r>
              <a:rPr lang="en-US" altLang="zh-CN"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方法还没有被执行之前，</a:t>
            </a:r>
            <a:r>
              <a:rPr lang="en-US" altLang="zh-CN" sz="2000" b="1" dirty="0" err="1">
                <a:latin typeface="仿宋" panose="02010609060101010101" pitchFamily="49" charset="-122"/>
                <a:ea typeface="仿宋" panose="02010609060101010101" pitchFamily="49" charset="-122"/>
                <a:cs typeface="+mn-ea"/>
                <a:sym typeface="+mn-lt"/>
              </a:rPr>
              <a:t>FutureTask</a:t>
            </a:r>
            <a:r>
              <a:rPr lang="zh-CN" altLang="en-US" sz="2000" b="1" dirty="0">
                <a:latin typeface="仿宋" panose="02010609060101010101" pitchFamily="49" charset="-122"/>
                <a:ea typeface="仿宋" panose="02010609060101010101" pitchFamily="49" charset="-122"/>
                <a:cs typeface="+mn-ea"/>
                <a:sym typeface="+mn-lt"/>
              </a:rPr>
              <a:t>处于未启动状态，当创建一个</a:t>
            </a:r>
            <a:r>
              <a:rPr lang="en-US" altLang="zh-CN" sz="2000" b="1" dirty="0" err="1">
                <a:latin typeface="仿宋" panose="02010609060101010101" pitchFamily="49" charset="-122"/>
                <a:ea typeface="仿宋" panose="02010609060101010101" pitchFamily="49" charset="-122"/>
                <a:cs typeface="+mn-ea"/>
                <a:sym typeface="+mn-lt"/>
              </a:rPr>
              <a:t>FutureTask</a:t>
            </a:r>
            <a:r>
              <a:rPr lang="zh-CN" altLang="en-US" sz="2000" b="1" dirty="0">
                <a:latin typeface="仿宋" panose="02010609060101010101" pitchFamily="49" charset="-122"/>
                <a:ea typeface="仿宋" panose="02010609060101010101" pitchFamily="49" charset="-122"/>
                <a:cs typeface="+mn-ea"/>
                <a:sym typeface="+mn-lt"/>
              </a:rPr>
              <a:t>，而且没有执行</a:t>
            </a:r>
            <a:r>
              <a:rPr lang="en-US" altLang="zh-CN" sz="2000" b="1" dirty="0" err="1">
                <a:latin typeface="仿宋" panose="02010609060101010101" pitchFamily="49" charset="-122"/>
                <a:ea typeface="仿宋" panose="02010609060101010101" pitchFamily="49" charset="-122"/>
                <a:cs typeface="+mn-ea"/>
                <a:sym typeface="+mn-lt"/>
              </a:rPr>
              <a:t>FutureTask.run</a:t>
            </a:r>
            <a:r>
              <a:rPr lang="en-US" altLang="zh-CN"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方法前，这个</a:t>
            </a:r>
            <a:r>
              <a:rPr lang="en-US" altLang="zh-CN" sz="2000" b="1" dirty="0" err="1">
                <a:latin typeface="仿宋" panose="02010609060101010101" pitchFamily="49" charset="-122"/>
                <a:ea typeface="仿宋" panose="02010609060101010101" pitchFamily="49" charset="-122"/>
                <a:cs typeface="+mn-ea"/>
                <a:sym typeface="+mn-lt"/>
              </a:rPr>
              <a:t>FutureTask</a:t>
            </a:r>
            <a:r>
              <a:rPr lang="zh-CN" altLang="en-US" sz="2000" b="1" dirty="0">
                <a:latin typeface="仿宋" panose="02010609060101010101" pitchFamily="49" charset="-122"/>
                <a:ea typeface="仿宋" panose="02010609060101010101" pitchFamily="49" charset="-122"/>
                <a:cs typeface="+mn-ea"/>
                <a:sym typeface="+mn-lt"/>
              </a:rPr>
              <a:t>也处于未启动状态。</a:t>
            </a:r>
          </a:p>
          <a:p>
            <a:r>
              <a:rPr lang="zh-CN" altLang="en-US" sz="2000" b="1" dirty="0">
                <a:latin typeface="仿宋" panose="02010609060101010101" pitchFamily="49" charset="-122"/>
                <a:ea typeface="仿宋" panose="02010609060101010101" pitchFamily="49" charset="-122"/>
                <a:cs typeface="+mn-ea"/>
                <a:sym typeface="+mn-lt"/>
              </a:rPr>
              <a:t>（</a:t>
            </a:r>
            <a:r>
              <a:rPr lang="en-US" altLang="zh-CN" sz="2000" b="1" dirty="0">
                <a:latin typeface="仿宋" panose="02010609060101010101" pitchFamily="49" charset="-122"/>
                <a:ea typeface="仿宋" panose="02010609060101010101" pitchFamily="49" charset="-122"/>
                <a:cs typeface="+mn-ea"/>
                <a:sym typeface="+mn-lt"/>
              </a:rPr>
              <a:t>2</a:t>
            </a:r>
            <a:r>
              <a:rPr lang="zh-CN" altLang="en-US" sz="2000" b="1" dirty="0">
                <a:latin typeface="仿宋" panose="02010609060101010101" pitchFamily="49" charset="-122"/>
                <a:ea typeface="仿宋" panose="02010609060101010101" pitchFamily="49" charset="-122"/>
                <a:cs typeface="+mn-ea"/>
                <a:sym typeface="+mn-lt"/>
              </a:rPr>
              <a:t>）已启动，</a:t>
            </a:r>
            <a:r>
              <a:rPr lang="en-US" altLang="zh-CN" sz="2000" b="1" dirty="0" err="1">
                <a:latin typeface="仿宋" panose="02010609060101010101" pitchFamily="49" charset="-122"/>
                <a:ea typeface="仿宋" panose="02010609060101010101" pitchFamily="49" charset="-122"/>
                <a:cs typeface="+mn-ea"/>
                <a:sym typeface="+mn-lt"/>
              </a:rPr>
              <a:t>FutureTask.run</a:t>
            </a:r>
            <a:r>
              <a:rPr lang="en-US" altLang="zh-CN"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被执行的过程中，</a:t>
            </a:r>
            <a:r>
              <a:rPr lang="en-US" altLang="zh-CN" sz="2000" b="1" dirty="0" err="1">
                <a:latin typeface="仿宋" panose="02010609060101010101" pitchFamily="49" charset="-122"/>
                <a:ea typeface="仿宋" panose="02010609060101010101" pitchFamily="49" charset="-122"/>
                <a:cs typeface="+mn-ea"/>
                <a:sym typeface="+mn-lt"/>
              </a:rPr>
              <a:t>FutureTask</a:t>
            </a:r>
            <a:r>
              <a:rPr lang="zh-CN" altLang="en-US" sz="2000" b="1" dirty="0">
                <a:latin typeface="仿宋" panose="02010609060101010101" pitchFamily="49" charset="-122"/>
                <a:ea typeface="仿宋" panose="02010609060101010101" pitchFamily="49" charset="-122"/>
                <a:cs typeface="+mn-ea"/>
                <a:sym typeface="+mn-lt"/>
              </a:rPr>
              <a:t>处于已启动状态。</a:t>
            </a:r>
          </a:p>
          <a:p>
            <a:r>
              <a:rPr lang="zh-CN" altLang="en-US" sz="2000" b="1" dirty="0">
                <a:latin typeface="仿宋" panose="02010609060101010101" pitchFamily="49" charset="-122"/>
                <a:ea typeface="仿宋" panose="02010609060101010101" pitchFamily="49" charset="-122"/>
                <a:cs typeface="+mn-ea"/>
                <a:sym typeface="+mn-lt"/>
              </a:rPr>
              <a:t>（</a:t>
            </a:r>
            <a:r>
              <a:rPr lang="en-US" altLang="zh-CN" sz="2000" b="1" dirty="0">
                <a:latin typeface="仿宋" panose="02010609060101010101" pitchFamily="49" charset="-122"/>
                <a:ea typeface="仿宋" panose="02010609060101010101" pitchFamily="49" charset="-122"/>
                <a:cs typeface="+mn-ea"/>
                <a:sym typeface="+mn-lt"/>
              </a:rPr>
              <a:t>3</a:t>
            </a:r>
            <a:r>
              <a:rPr lang="zh-CN" altLang="en-US" sz="2000" b="1" dirty="0">
                <a:latin typeface="仿宋" panose="02010609060101010101" pitchFamily="49" charset="-122"/>
                <a:ea typeface="仿宋" panose="02010609060101010101" pitchFamily="49" charset="-122"/>
                <a:cs typeface="+mn-ea"/>
                <a:sym typeface="+mn-lt"/>
              </a:rPr>
              <a:t>）已完成，</a:t>
            </a:r>
            <a:r>
              <a:rPr lang="en-US" altLang="zh-CN" sz="2000" b="1" dirty="0" err="1">
                <a:latin typeface="仿宋" panose="02010609060101010101" pitchFamily="49" charset="-122"/>
                <a:ea typeface="仿宋" panose="02010609060101010101" pitchFamily="49" charset="-122"/>
                <a:cs typeface="+mn-ea"/>
                <a:sym typeface="+mn-lt"/>
              </a:rPr>
              <a:t>FutureTask.run</a:t>
            </a:r>
            <a:r>
              <a:rPr lang="en-US" altLang="zh-CN"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方法执行完正常结束，或者被取消或者抛出异常而结束，</a:t>
            </a:r>
            <a:r>
              <a:rPr lang="en-US" altLang="zh-CN" sz="2000" b="1" dirty="0" err="1">
                <a:latin typeface="仿宋" panose="02010609060101010101" pitchFamily="49" charset="-122"/>
                <a:ea typeface="仿宋" panose="02010609060101010101" pitchFamily="49" charset="-122"/>
                <a:cs typeface="+mn-ea"/>
                <a:sym typeface="+mn-lt"/>
              </a:rPr>
              <a:t>FutureTask</a:t>
            </a:r>
            <a:r>
              <a:rPr lang="zh-CN" altLang="en-US" sz="2000" b="1" dirty="0">
                <a:latin typeface="仿宋" panose="02010609060101010101" pitchFamily="49" charset="-122"/>
                <a:ea typeface="仿宋" panose="02010609060101010101" pitchFamily="49" charset="-122"/>
                <a:cs typeface="+mn-ea"/>
                <a:sym typeface="+mn-lt"/>
              </a:rPr>
              <a:t>都处于完成状态。</a:t>
            </a:r>
            <a:endParaRPr lang="en-US" altLang="zh-Hans" sz="2000" b="1" dirty="0">
              <a:latin typeface="仿宋" panose="02010609060101010101" pitchFamily="49" charset="-122"/>
              <a:ea typeface="仿宋" panose="02010609060101010101" pitchFamily="49" charset="-122"/>
              <a:cs typeface="+mn-ea"/>
              <a:sym typeface="+mn-lt"/>
            </a:endParaRPr>
          </a:p>
        </p:txBody>
      </p:sp>
      <p:pic>
        <p:nvPicPr>
          <p:cNvPr id="2" name="图片 1">
            <a:extLst>
              <a:ext uri="{FF2B5EF4-FFF2-40B4-BE49-F238E27FC236}">
                <a16:creationId xmlns:a16="http://schemas.microsoft.com/office/drawing/2014/main" id="{9D430620-5FA2-1E4F-A942-71E05B71A742}"/>
              </a:ext>
            </a:extLst>
          </p:cNvPr>
          <p:cNvPicPr>
            <a:picLocks noChangeAspect="1"/>
          </p:cNvPicPr>
          <p:nvPr/>
        </p:nvPicPr>
        <p:blipFill>
          <a:blip r:embed="rId4"/>
          <a:stretch>
            <a:fillRect/>
          </a:stretch>
        </p:blipFill>
        <p:spPr>
          <a:xfrm>
            <a:off x="265176" y="1221179"/>
            <a:ext cx="10833100" cy="2895600"/>
          </a:xfrm>
          <a:prstGeom prst="rect">
            <a:avLst/>
          </a:prstGeom>
        </p:spPr>
      </p:pic>
    </p:spTree>
    <p:extLst>
      <p:ext uri="{BB962C8B-B14F-4D97-AF65-F5344CB8AC3E}">
        <p14:creationId xmlns:p14="http://schemas.microsoft.com/office/powerpoint/2010/main" val="2598640730"/>
      </p:ext>
    </p:extLst>
  </p:cSld>
  <p:clrMapOvr>
    <a:masterClrMapping/>
  </p:clrMapOvr>
  <p:transition spd="slow">
    <p:wip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Java</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err="1">
                <a:solidFill>
                  <a:srgbClr val="7030A0"/>
                </a:solidFill>
                <a:latin typeface="仿宋" panose="02010609060101010101" pitchFamily="49" charset="-122"/>
                <a:ea typeface="仿宋" panose="02010609060101010101" pitchFamily="49" charset="-122"/>
                <a:cs typeface="+mn-ea"/>
                <a:sym typeface="+mn-lt"/>
              </a:rPr>
              <a:t>BlockQueue</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
        <p:nvSpPr>
          <p:cNvPr id="5" name="TextBox 50">
            <a:extLst>
              <a:ext uri="{FF2B5EF4-FFF2-40B4-BE49-F238E27FC236}">
                <a16:creationId xmlns:a16="http://schemas.microsoft.com/office/drawing/2014/main" id="{7708E13A-9D26-324A-9DCF-7B5494826A77}"/>
              </a:ext>
            </a:extLst>
          </p:cNvPr>
          <p:cNvSpPr txBox="1"/>
          <p:nvPr/>
        </p:nvSpPr>
        <p:spPr>
          <a:xfrm>
            <a:off x="265176" y="1343387"/>
            <a:ext cx="11487142" cy="2677656"/>
          </a:xfrm>
          <a:prstGeom prst="rect">
            <a:avLst/>
          </a:prstGeom>
          <a:noFill/>
        </p:spPr>
        <p:txBody>
          <a:bodyPr wrap="square" rtlCol="0">
            <a:spAutoFit/>
          </a:bodyPr>
          <a:lstStyle/>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ArrayBlockingQueue</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LinkedBlockingQueue</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PriorityBlockingQueue</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DelayQueue</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SynchronousQueue</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LinkedTransferQueue</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LinkedBlockingDeque</a:t>
            </a:r>
            <a:endParaRPr lang="en-US" altLang="zh-Hans" sz="2400" b="1" dirty="0">
              <a:latin typeface="仿宋" panose="02010609060101010101" pitchFamily="49" charset="-122"/>
              <a:ea typeface="仿宋" panose="02010609060101010101" pitchFamily="49" charset="-122"/>
              <a:cs typeface="+mn-ea"/>
              <a:sym typeface="+mn-lt"/>
            </a:endParaRPr>
          </a:p>
        </p:txBody>
      </p:sp>
      <p:pic>
        <p:nvPicPr>
          <p:cNvPr id="2" name="图片 1">
            <a:extLst>
              <a:ext uri="{FF2B5EF4-FFF2-40B4-BE49-F238E27FC236}">
                <a16:creationId xmlns:a16="http://schemas.microsoft.com/office/drawing/2014/main" id="{BE276250-B86D-9C44-8337-DC4F303D0DBC}"/>
              </a:ext>
            </a:extLst>
          </p:cNvPr>
          <p:cNvPicPr>
            <a:picLocks noChangeAspect="1"/>
          </p:cNvPicPr>
          <p:nvPr/>
        </p:nvPicPr>
        <p:blipFill>
          <a:blip r:embed="rId3"/>
          <a:stretch>
            <a:fillRect/>
          </a:stretch>
        </p:blipFill>
        <p:spPr>
          <a:xfrm>
            <a:off x="2265053" y="1853458"/>
            <a:ext cx="6070600" cy="3721100"/>
          </a:xfrm>
          <a:prstGeom prst="rect">
            <a:avLst/>
          </a:prstGeom>
        </p:spPr>
      </p:pic>
      <p:pic>
        <p:nvPicPr>
          <p:cNvPr id="3" name="图片 2">
            <a:extLst>
              <a:ext uri="{FF2B5EF4-FFF2-40B4-BE49-F238E27FC236}">
                <a16:creationId xmlns:a16="http://schemas.microsoft.com/office/drawing/2014/main" id="{EAD53E54-0CF5-664E-B786-613FFFA7C6D3}"/>
              </a:ext>
            </a:extLst>
          </p:cNvPr>
          <p:cNvPicPr>
            <a:picLocks noChangeAspect="1"/>
          </p:cNvPicPr>
          <p:nvPr/>
        </p:nvPicPr>
        <p:blipFill>
          <a:blip r:embed="rId4"/>
          <a:stretch>
            <a:fillRect/>
          </a:stretch>
        </p:blipFill>
        <p:spPr>
          <a:xfrm>
            <a:off x="2654300" y="2091346"/>
            <a:ext cx="9398000" cy="4648200"/>
          </a:xfrm>
          <a:prstGeom prst="rect">
            <a:avLst/>
          </a:prstGeom>
        </p:spPr>
      </p:pic>
    </p:spTree>
    <p:extLst>
      <p:ext uri="{BB962C8B-B14F-4D97-AF65-F5344CB8AC3E}">
        <p14:creationId xmlns:p14="http://schemas.microsoft.com/office/powerpoint/2010/main" val="359015680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Java</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err="1">
                <a:solidFill>
                  <a:srgbClr val="7030A0"/>
                </a:solidFill>
                <a:latin typeface="仿宋" panose="02010609060101010101" pitchFamily="49" charset="-122"/>
                <a:ea typeface="仿宋" panose="02010609060101010101" pitchFamily="49" charset="-122"/>
                <a:cs typeface="+mn-ea"/>
                <a:sym typeface="+mn-lt"/>
              </a:rPr>
              <a:t>BlockQueue</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
        <p:nvSpPr>
          <p:cNvPr id="5" name="TextBox 50">
            <a:extLst>
              <a:ext uri="{FF2B5EF4-FFF2-40B4-BE49-F238E27FC236}">
                <a16:creationId xmlns:a16="http://schemas.microsoft.com/office/drawing/2014/main" id="{7708E13A-9D26-324A-9DCF-7B5494826A77}"/>
              </a:ext>
            </a:extLst>
          </p:cNvPr>
          <p:cNvSpPr txBox="1"/>
          <p:nvPr/>
        </p:nvSpPr>
        <p:spPr>
          <a:xfrm>
            <a:off x="265176" y="1343387"/>
            <a:ext cx="11487142" cy="2308324"/>
          </a:xfrm>
          <a:prstGeom prst="rect">
            <a:avLst/>
          </a:prstGeom>
          <a:noFill/>
        </p:spPr>
        <p:txBody>
          <a:bodyPr wrap="square" rtlCol="0">
            <a:spAutoFit/>
          </a:bodyPr>
          <a:lstStyle/>
          <a:p>
            <a:r>
              <a:rPr lang="en-US" altLang="zh-CN" sz="2400" b="1" i="1" dirty="0">
                <a:solidFill>
                  <a:srgbClr val="FF0000"/>
                </a:solidFill>
                <a:latin typeface="仿宋" panose="02010609060101010101" pitchFamily="49" charset="-122"/>
                <a:ea typeface="仿宋" panose="02010609060101010101" pitchFamily="49" charset="-122"/>
                <a:cs typeface="+mn-ea"/>
                <a:sym typeface="+mn-lt"/>
              </a:rPr>
              <a:t>    </a:t>
            </a:r>
            <a:r>
              <a:rPr lang="zh-CN" altLang="en-US" sz="2400" b="1" i="1" dirty="0">
                <a:solidFill>
                  <a:srgbClr val="FF0000"/>
                </a:solidFill>
                <a:latin typeface="仿宋" panose="02010609060101010101" pitchFamily="49" charset="-122"/>
                <a:ea typeface="仿宋" panose="02010609060101010101" pitchFamily="49" charset="-122"/>
                <a:cs typeface="+mn-ea"/>
                <a:sym typeface="+mn-lt"/>
              </a:rPr>
              <a:t>阻塞队列与普通队列的区别在于，当队列是空的时，从队列中获取元素的操作将会被阻塞，或者当队列是满时，往队列里添加元素的操作会被阻塞。试图从空的阻塞队列中获取元素的线程将会被阻塞，直到其他的线程往空的队列插入新的元素。同样，试图往已满的阻塞队列中添加新元素的线程同样也会被阻塞，直到其他的线程使队列重新变得空闲起来，如从队列中移除一个或者多个元素，或者完全清空队列。</a:t>
            </a:r>
          </a:p>
        </p:txBody>
      </p:sp>
      <p:sp>
        <p:nvSpPr>
          <p:cNvPr id="8" name="TextBox 50">
            <a:extLst>
              <a:ext uri="{FF2B5EF4-FFF2-40B4-BE49-F238E27FC236}">
                <a16:creationId xmlns:a16="http://schemas.microsoft.com/office/drawing/2014/main" id="{4B8E3E56-85D5-194F-9788-D78852B1CC11}"/>
              </a:ext>
            </a:extLst>
          </p:cNvPr>
          <p:cNvSpPr txBox="1"/>
          <p:nvPr/>
        </p:nvSpPr>
        <p:spPr>
          <a:xfrm>
            <a:off x="265176" y="3651711"/>
            <a:ext cx="11487142" cy="3046988"/>
          </a:xfrm>
          <a:prstGeom prst="rect">
            <a:avLst/>
          </a:prstGeom>
          <a:noFill/>
        </p:spPr>
        <p:txBody>
          <a:bodyPr wrap="square" rtlCol="0">
            <a:spAutoFit/>
          </a:bodyPr>
          <a:lstStyle/>
          <a:p>
            <a:r>
              <a:rPr lang="zh-CN" altLang="en-US" sz="2400" b="1" dirty="0">
                <a:latin typeface="仿宋" panose="02010609060101010101" pitchFamily="49" charset="-122"/>
                <a:ea typeface="仿宋" panose="02010609060101010101" pitchFamily="49" charset="-122"/>
                <a:cs typeface="+mn-ea"/>
                <a:sym typeface="+mn-lt"/>
              </a:rPr>
              <a:t>必须注意到，在</a:t>
            </a:r>
            <a:r>
              <a:rPr lang="en-US" altLang="zh-CN" sz="2400" b="1" dirty="0" err="1">
                <a:latin typeface="仿宋" panose="02010609060101010101" pitchFamily="49" charset="-122"/>
                <a:ea typeface="仿宋" panose="02010609060101010101" pitchFamily="49" charset="-122"/>
                <a:cs typeface="+mn-ea"/>
                <a:sym typeface="+mn-lt"/>
              </a:rPr>
              <a:t>enqueue</a:t>
            </a:r>
            <a:r>
              <a:rPr lang="zh-CN" altLang="en-US" sz="2400" b="1" dirty="0">
                <a:latin typeface="仿宋" panose="02010609060101010101" pitchFamily="49" charset="-122"/>
                <a:ea typeface="仿宋" panose="02010609060101010101" pitchFamily="49" charset="-122"/>
                <a:cs typeface="+mn-ea"/>
                <a:sym typeface="+mn-lt"/>
              </a:rPr>
              <a:t>和</a:t>
            </a:r>
            <a:r>
              <a:rPr lang="en-US" altLang="zh-CN" sz="2400" b="1" dirty="0" err="1">
                <a:latin typeface="仿宋" panose="02010609060101010101" pitchFamily="49" charset="-122"/>
                <a:ea typeface="仿宋" panose="02010609060101010101" pitchFamily="49" charset="-122"/>
                <a:cs typeface="+mn-ea"/>
                <a:sym typeface="+mn-lt"/>
              </a:rPr>
              <a:t>dequeue</a:t>
            </a:r>
            <a:r>
              <a:rPr lang="zh-CN" altLang="en-US" sz="2400" b="1" dirty="0">
                <a:latin typeface="仿宋" panose="02010609060101010101" pitchFamily="49" charset="-122"/>
                <a:ea typeface="仿宋" panose="02010609060101010101" pitchFamily="49" charset="-122"/>
                <a:cs typeface="+mn-ea"/>
                <a:sym typeface="+mn-lt"/>
              </a:rPr>
              <a:t>方法内部，只有队列的大小等于上限（</a:t>
            </a:r>
            <a:r>
              <a:rPr lang="en-US" altLang="zh-CN" sz="2400" b="1" dirty="0">
                <a:latin typeface="仿宋" panose="02010609060101010101" pitchFamily="49" charset="-122"/>
                <a:ea typeface="仿宋" panose="02010609060101010101" pitchFamily="49" charset="-122"/>
                <a:cs typeface="+mn-ea"/>
                <a:sym typeface="+mn-lt"/>
              </a:rPr>
              <a:t>limit</a:t>
            </a:r>
            <a:r>
              <a:rPr lang="zh-CN" altLang="en-US" sz="2400" b="1" dirty="0">
                <a:latin typeface="仿宋" panose="02010609060101010101" pitchFamily="49" charset="-122"/>
                <a:ea typeface="仿宋" panose="02010609060101010101" pitchFamily="49" charset="-122"/>
                <a:cs typeface="+mn-ea"/>
                <a:sym typeface="+mn-lt"/>
              </a:rPr>
              <a:t>）或者下限（</a:t>
            </a:r>
            <a:r>
              <a:rPr lang="en-US" altLang="zh-CN" sz="2400" b="1" dirty="0">
                <a:latin typeface="仿宋" panose="02010609060101010101" pitchFamily="49" charset="-122"/>
                <a:ea typeface="仿宋" panose="02010609060101010101" pitchFamily="49" charset="-122"/>
                <a:cs typeface="+mn-ea"/>
                <a:sym typeface="+mn-lt"/>
              </a:rPr>
              <a:t>0</a:t>
            </a:r>
            <a:r>
              <a:rPr lang="zh-CN" altLang="en-US" sz="2400" b="1" dirty="0">
                <a:latin typeface="仿宋" panose="02010609060101010101" pitchFamily="49" charset="-122"/>
                <a:ea typeface="仿宋" panose="02010609060101010101" pitchFamily="49" charset="-122"/>
                <a:cs typeface="+mn-ea"/>
                <a:sym typeface="+mn-lt"/>
              </a:rPr>
              <a:t>）时，才调用</a:t>
            </a:r>
            <a:r>
              <a:rPr lang="en-US" altLang="zh-CN" sz="2400" b="1" dirty="0" err="1">
                <a:latin typeface="仿宋" panose="02010609060101010101" pitchFamily="49" charset="-122"/>
                <a:ea typeface="仿宋" panose="02010609060101010101" pitchFamily="49" charset="-122"/>
                <a:cs typeface="+mn-ea"/>
                <a:sym typeface="+mn-lt"/>
              </a:rPr>
              <a:t>notifyAll</a:t>
            </a:r>
            <a:r>
              <a:rPr lang="zh-CN" altLang="en-US" sz="2400" b="1" dirty="0">
                <a:latin typeface="仿宋" panose="02010609060101010101" pitchFamily="49" charset="-122"/>
                <a:ea typeface="仿宋" panose="02010609060101010101" pitchFamily="49" charset="-122"/>
                <a:cs typeface="+mn-ea"/>
                <a:sym typeface="+mn-lt"/>
              </a:rPr>
              <a:t>方法。如果队列的大小既不等于上限，也不等于下限，任何线程调用</a:t>
            </a:r>
            <a:r>
              <a:rPr lang="en-US" altLang="zh-CN" sz="2400" b="1" dirty="0" err="1">
                <a:latin typeface="仿宋" panose="02010609060101010101" pitchFamily="49" charset="-122"/>
                <a:ea typeface="仿宋" panose="02010609060101010101" pitchFamily="49" charset="-122"/>
                <a:cs typeface="+mn-ea"/>
                <a:sym typeface="+mn-lt"/>
              </a:rPr>
              <a:t>enqueue</a:t>
            </a:r>
            <a:r>
              <a:rPr lang="zh-CN" altLang="en-US" sz="2400" b="1" dirty="0">
                <a:latin typeface="仿宋" panose="02010609060101010101" pitchFamily="49" charset="-122"/>
                <a:ea typeface="仿宋" panose="02010609060101010101" pitchFamily="49" charset="-122"/>
                <a:cs typeface="+mn-ea"/>
                <a:sym typeface="+mn-lt"/>
              </a:rPr>
              <a:t>或者</a:t>
            </a:r>
            <a:r>
              <a:rPr lang="en-US" altLang="zh-CN" sz="2400" b="1" dirty="0" err="1">
                <a:latin typeface="仿宋" panose="02010609060101010101" pitchFamily="49" charset="-122"/>
                <a:ea typeface="仿宋" panose="02010609060101010101" pitchFamily="49" charset="-122"/>
                <a:cs typeface="+mn-ea"/>
                <a:sym typeface="+mn-lt"/>
              </a:rPr>
              <a:t>dequeue</a:t>
            </a:r>
            <a:r>
              <a:rPr lang="zh-CN" altLang="en-US" sz="2400" b="1" dirty="0">
                <a:latin typeface="仿宋" panose="02010609060101010101" pitchFamily="49" charset="-122"/>
                <a:ea typeface="仿宋" panose="02010609060101010101" pitchFamily="49" charset="-122"/>
                <a:cs typeface="+mn-ea"/>
                <a:sym typeface="+mn-lt"/>
              </a:rPr>
              <a:t>方法时，都不会阻塞，都能够正常的往队列中添加或者移除元素。</a:t>
            </a:r>
          </a:p>
          <a:p>
            <a:r>
              <a:rPr lang="en-US" altLang="zh-CN" sz="2400" b="1" dirty="0">
                <a:latin typeface="仿宋" panose="02010609060101010101" pitchFamily="49" charset="-122"/>
                <a:ea typeface="仿宋" panose="02010609060101010101" pitchFamily="49" charset="-122"/>
                <a:cs typeface="+mn-ea"/>
                <a:sym typeface="+mn-lt"/>
              </a:rPr>
              <a:t>Java</a:t>
            </a:r>
            <a:r>
              <a:rPr lang="zh-CN" altLang="en-US" sz="2400" b="1" dirty="0">
                <a:latin typeface="仿宋" panose="02010609060101010101" pitchFamily="49" charset="-122"/>
                <a:ea typeface="仿宋" panose="02010609060101010101" pitchFamily="49" charset="-122"/>
                <a:cs typeface="+mn-ea"/>
                <a:sym typeface="+mn-lt"/>
              </a:rPr>
              <a:t>提供了</a:t>
            </a:r>
            <a:r>
              <a:rPr lang="en-US" altLang="zh-CN" sz="2400" b="1" dirty="0" err="1">
                <a:latin typeface="仿宋" panose="02010609060101010101" pitchFamily="49" charset="-122"/>
                <a:ea typeface="仿宋" panose="02010609060101010101" pitchFamily="49" charset="-122"/>
                <a:cs typeface="+mn-ea"/>
                <a:sym typeface="+mn-lt"/>
              </a:rPr>
              <a:t>BlockingQueue</a:t>
            </a:r>
            <a:r>
              <a:rPr lang="zh-CN" altLang="en-US" sz="2400" b="1" dirty="0">
                <a:latin typeface="仿宋" panose="02010609060101010101" pitchFamily="49" charset="-122"/>
                <a:ea typeface="仿宋" panose="02010609060101010101" pitchFamily="49" charset="-122"/>
                <a:cs typeface="+mn-ea"/>
                <a:sym typeface="+mn-lt"/>
              </a:rPr>
              <a:t>接口的两个基本实现：</a:t>
            </a:r>
            <a:r>
              <a:rPr lang="en-US" altLang="zh-CN" sz="2400" b="1" dirty="0" err="1">
                <a:latin typeface="仿宋" panose="02010609060101010101" pitchFamily="49" charset="-122"/>
                <a:ea typeface="仿宋" panose="02010609060101010101" pitchFamily="49" charset="-122"/>
                <a:cs typeface="+mn-ea"/>
                <a:sym typeface="+mn-lt"/>
              </a:rPr>
              <a:t>LinkedBlockingQueue</a:t>
            </a:r>
            <a:r>
              <a:rPr lang="zh-CN" altLang="en-US" sz="2400" b="1" dirty="0">
                <a:latin typeface="仿宋" panose="02010609060101010101" pitchFamily="49" charset="-122"/>
                <a:ea typeface="仿宋" panose="02010609060101010101" pitchFamily="49" charset="-122"/>
                <a:cs typeface="+mn-ea"/>
                <a:sym typeface="+mn-lt"/>
              </a:rPr>
              <a:t>和</a:t>
            </a:r>
            <a:r>
              <a:rPr lang="en-US" altLang="zh-CN" sz="2400" b="1" dirty="0" err="1">
                <a:latin typeface="仿宋" panose="02010609060101010101" pitchFamily="49" charset="-122"/>
                <a:ea typeface="仿宋" panose="02010609060101010101" pitchFamily="49" charset="-122"/>
                <a:cs typeface="+mn-ea"/>
                <a:sym typeface="+mn-lt"/>
              </a:rPr>
              <a:t>ArrayBlockingQueue</a:t>
            </a:r>
            <a:r>
              <a:rPr lang="zh-CN" altLang="en-US" sz="2400" b="1" dirty="0">
                <a:latin typeface="仿宋" panose="02010609060101010101" pitchFamily="49" charset="-122"/>
                <a:ea typeface="仿宋" panose="02010609060101010101" pitchFamily="49" charset="-122"/>
                <a:cs typeface="+mn-ea"/>
                <a:sym typeface="+mn-lt"/>
              </a:rPr>
              <a:t>。他们都是</a:t>
            </a:r>
            <a:r>
              <a:rPr lang="en-US" altLang="zh-CN" sz="2400" b="1" dirty="0">
                <a:latin typeface="仿宋" panose="02010609060101010101" pitchFamily="49" charset="-122"/>
                <a:ea typeface="仿宋" panose="02010609060101010101" pitchFamily="49" charset="-122"/>
                <a:cs typeface="+mn-ea"/>
                <a:sym typeface="+mn-lt"/>
              </a:rPr>
              <a:t>FIFO</a:t>
            </a:r>
            <a:r>
              <a:rPr lang="zh-CN" altLang="en-US" sz="2400" b="1" dirty="0">
                <a:latin typeface="仿宋" panose="02010609060101010101" pitchFamily="49" charset="-122"/>
                <a:ea typeface="仿宋" panose="02010609060101010101" pitchFamily="49" charset="-122"/>
                <a:cs typeface="+mn-ea"/>
                <a:sym typeface="+mn-lt"/>
              </a:rPr>
              <a:t>队列，二者分别与</a:t>
            </a:r>
            <a:r>
              <a:rPr lang="en-US" altLang="zh-CN" sz="2400" b="1" dirty="0" err="1">
                <a:latin typeface="仿宋" panose="02010609060101010101" pitchFamily="49" charset="-122"/>
                <a:ea typeface="仿宋" panose="02010609060101010101" pitchFamily="49" charset="-122"/>
                <a:cs typeface="+mn-ea"/>
                <a:sym typeface="+mn-lt"/>
              </a:rPr>
              <a:t>LinkedList</a:t>
            </a:r>
            <a:r>
              <a:rPr lang="zh-CN" altLang="en-US" sz="2400" b="1" dirty="0">
                <a:latin typeface="仿宋" panose="02010609060101010101" pitchFamily="49" charset="-122"/>
                <a:ea typeface="仿宋" panose="02010609060101010101" pitchFamily="49" charset="-122"/>
                <a:cs typeface="+mn-ea"/>
                <a:sym typeface="+mn-lt"/>
              </a:rPr>
              <a:t>和</a:t>
            </a:r>
            <a:r>
              <a:rPr lang="en-US" altLang="zh-CN" sz="2400" b="1" dirty="0" err="1">
                <a:latin typeface="仿宋" panose="02010609060101010101" pitchFamily="49" charset="-122"/>
                <a:ea typeface="仿宋" panose="02010609060101010101" pitchFamily="49" charset="-122"/>
                <a:cs typeface="+mn-ea"/>
                <a:sym typeface="+mn-lt"/>
              </a:rPr>
              <a:t>ArrayList</a:t>
            </a:r>
            <a:r>
              <a:rPr lang="zh-CN" altLang="en-US" sz="2400" b="1" dirty="0">
                <a:latin typeface="仿宋" panose="02010609060101010101" pitchFamily="49" charset="-122"/>
                <a:ea typeface="仿宋" panose="02010609060101010101" pitchFamily="49" charset="-122"/>
                <a:cs typeface="+mn-ea"/>
                <a:sym typeface="+mn-lt"/>
              </a:rPr>
              <a:t>类似，但比同步</a:t>
            </a:r>
            <a:r>
              <a:rPr lang="en-US" altLang="zh-CN" sz="2400" b="1" dirty="0">
                <a:latin typeface="仿宋" panose="02010609060101010101" pitchFamily="49" charset="-122"/>
                <a:ea typeface="仿宋" panose="02010609060101010101" pitchFamily="49" charset="-122"/>
                <a:cs typeface="+mn-ea"/>
                <a:sym typeface="+mn-lt"/>
              </a:rPr>
              <a:t>List</a:t>
            </a:r>
            <a:r>
              <a:rPr lang="zh-CN" altLang="en-US" sz="2400" b="1" dirty="0">
                <a:latin typeface="仿宋" panose="02010609060101010101" pitchFamily="49" charset="-122"/>
                <a:ea typeface="仿宋" panose="02010609060101010101" pitchFamily="49" charset="-122"/>
                <a:cs typeface="+mn-ea"/>
                <a:sym typeface="+mn-lt"/>
              </a:rPr>
              <a:t>拥有更好的并发性能。他们的用法之间稍有区别，如已知队列的大小而能确定合适的边界时，用</a:t>
            </a:r>
            <a:r>
              <a:rPr lang="en-US" altLang="zh-CN" sz="2400" b="1" dirty="0" err="1">
                <a:latin typeface="仿宋" panose="02010609060101010101" pitchFamily="49" charset="-122"/>
                <a:ea typeface="仿宋" panose="02010609060101010101" pitchFamily="49" charset="-122"/>
                <a:cs typeface="+mn-ea"/>
                <a:sym typeface="+mn-lt"/>
              </a:rPr>
              <a:t>ArrayBlockingQueue</a:t>
            </a:r>
            <a:r>
              <a:rPr lang="zh-CN" altLang="en-US" sz="2400" b="1" dirty="0">
                <a:latin typeface="仿宋" panose="02010609060101010101" pitchFamily="49" charset="-122"/>
                <a:ea typeface="仿宋" panose="02010609060101010101" pitchFamily="49" charset="-122"/>
                <a:cs typeface="+mn-ea"/>
                <a:sym typeface="+mn-lt"/>
              </a:rPr>
              <a:t>非常高效。</a:t>
            </a:r>
          </a:p>
        </p:txBody>
      </p:sp>
    </p:spTree>
    <p:extLst>
      <p:ext uri="{BB962C8B-B14F-4D97-AF65-F5344CB8AC3E}">
        <p14:creationId xmlns:p14="http://schemas.microsoft.com/office/powerpoint/2010/main" val="1462147616"/>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zh-Hans" altLang="en-US" sz="2800" b="1" dirty="0">
                <a:solidFill>
                  <a:srgbClr val="7030A0"/>
                </a:solidFill>
                <a:latin typeface="仿宋" panose="02010609060101010101" pitchFamily="49" charset="-122"/>
                <a:ea typeface="仿宋" panose="02010609060101010101" pitchFamily="49" charset="-122"/>
                <a:cs typeface="+mn-ea"/>
                <a:sym typeface="+mn-lt"/>
              </a:rPr>
              <a:t>线程安全分类</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sp>
        <p:nvSpPr>
          <p:cNvPr id="7" name="Text Box 49">
            <a:extLst>
              <a:ext uri="{FF2B5EF4-FFF2-40B4-BE49-F238E27FC236}">
                <a16:creationId xmlns:a16="http://schemas.microsoft.com/office/drawing/2014/main" id="{84F04E6A-E047-1D44-994F-0FE2B24B3B47}"/>
              </a:ext>
            </a:extLst>
          </p:cNvPr>
          <p:cNvSpPr txBox="1">
            <a:spLocks noChangeArrowheads="1"/>
          </p:cNvSpPr>
          <p:nvPr/>
        </p:nvSpPr>
        <p:spPr bwMode="gray">
          <a:xfrm>
            <a:off x="265176" y="1741161"/>
            <a:ext cx="11548753" cy="3539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zh-Hans" altLang="en-US" sz="2800" b="1" dirty="0">
                <a:latin typeface="FangSong" panose="02010609060101010101" pitchFamily="49" charset="-122"/>
                <a:ea typeface="FangSong" panose="02010609060101010101" pitchFamily="49" charset="-122"/>
              </a:rPr>
              <a:t>    </a:t>
            </a:r>
            <a:r>
              <a:rPr lang="zh-CN" altLang="en-US" sz="2800" b="1" dirty="0">
                <a:latin typeface="FangSong" panose="02010609060101010101" pitchFamily="49" charset="-122"/>
                <a:ea typeface="FangSong" panose="02010609060101010101" pitchFamily="49" charset="-122"/>
              </a:rPr>
              <a:t>按照线程安全的“安全强度”由强至弱来排序，我们可以将</a:t>
            </a:r>
            <a:r>
              <a:rPr lang="en-US" altLang="zh-Hans" sz="2800" b="1" dirty="0">
                <a:latin typeface="FangSong" panose="02010609060101010101" pitchFamily="49" charset="-122"/>
                <a:ea typeface="FangSong" panose="02010609060101010101" pitchFamily="49" charset="-122"/>
              </a:rPr>
              <a:t>Java</a:t>
            </a:r>
            <a:r>
              <a:rPr lang="zh-CN" altLang="en-US" sz="2800" b="1" dirty="0">
                <a:latin typeface="FangSong" panose="02010609060101010101" pitchFamily="49" charset="-122"/>
                <a:ea typeface="FangSong" panose="02010609060101010101" pitchFamily="49" charset="-122"/>
              </a:rPr>
              <a:t>语言中各种操作共享的数据分为以下</a:t>
            </a:r>
            <a:r>
              <a:rPr lang="en-US" altLang="zh-CN" sz="2800" b="1" dirty="0">
                <a:latin typeface="FangSong" panose="02010609060101010101" pitchFamily="49" charset="-122"/>
                <a:ea typeface="FangSong" panose="02010609060101010101" pitchFamily="49" charset="-122"/>
              </a:rPr>
              <a:t>5</a:t>
            </a:r>
            <a:r>
              <a:rPr lang="zh-CN" altLang="en-US" sz="2800" b="1" dirty="0">
                <a:latin typeface="FangSong" panose="02010609060101010101" pitchFamily="49" charset="-122"/>
                <a:ea typeface="FangSong" panose="02010609060101010101" pitchFamily="49" charset="-122"/>
              </a:rPr>
              <a:t>类：</a:t>
            </a:r>
            <a:endParaRPr lang="en-US" altLang="zh-CN" sz="2800" b="1" dirty="0">
              <a:latin typeface="FangSong" panose="02010609060101010101" pitchFamily="49" charset="-122"/>
              <a:ea typeface="FangSong" panose="02010609060101010101" pitchFamily="49" charset="-122"/>
            </a:endParaRPr>
          </a:p>
          <a:p>
            <a:endParaRPr lang="en-US" altLang="zh-CN" sz="2800" b="1" dirty="0">
              <a:latin typeface="FangSong" panose="02010609060101010101" pitchFamily="49" charset="-122"/>
              <a:ea typeface="FangSong" panose="02010609060101010101" pitchFamily="49" charset="-122"/>
            </a:endParaRPr>
          </a:p>
          <a:p>
            <a:pPr marL="514350" indent="-514350">
              <a:buFont typeface="+mj-ea"/>
              <a:buAutoNum type="circleNumDbPlain"/>
            </a:pPr>
            <a:r>
              <a:rPr lang="zh-CN" altLang="en-US" sz="2800" b="1" i="1" dirty="0">
                <a:latin typeface="FangSong" panose="02010609060101010101" pitchFamily="49" charset="-122"/>
                <a:ea typeface="FangSong" panose="02010609060101010101" pitchFamily="49" charset="-122"/>
              </a:rPr>
              <a:t>不可变</a:t>
            </a:r>
            <a:endParaRPr lang="en-US" altLang="zh-CN" sz="2800" b="1" i="1" dirty="0">
              <a:latin typeface="FangSong" panose="02010609060101010101" pitchFamily="49" charset="-122"/>
              <a:ea typeface="FangSong" panose="02010609060101010101" pitchFamily="49" charset="-122"/>
            </a:endParaRPr>
          </a:p>
          <a:p>
            <a:pPr marL="514350" indent="-514350">
              <a:buFont typeface="+mj-ea"/>
              <a:buAutoNum type="circleNumDbPlain"/>
            </a:pPr>
            <a:r>
              <a:rPr lang="zh-CN" altLang="en-US" sz="2800" b="1" i="1" dirty="0">
                <a:latin typeface="FangSong" panose="02010609060101010101" pitchFamily="49" charset="-122"/>
                <a:ea typeface="FangSong" panose="02010609060101010101" pitchFamily="49" charset="-122"/>
              </a:rPr>
              <a:t>绝对线程安全</a:t>
            </a:r>
            <a:endParaRPr lang="en-US" altLang="zh-CN" sz="2800" b="1" i="1" dirty="0">
              <a:latin typeface="FangSong" panose="02010609060101010101" pitchFamily="49" charset="-122"/>
              <a:ea typeface="FangSong" panose="02010609060101010101" pitchFamily="49" charset="-122"/>
            </a:endParaRPr>
          </a:p>
          <a:p>
            <a:pPr marL="514350" indent="-514350">
              <a:buFont typeface="+mj-ea"/>
              <a:buAutoNum type="circleNumDbPlain"/>
            </a:pPr>
            <a:r>
              <a:rPr lang="zh-CN" altLang="en-US" sz="2800" b="1" i="1" dirty="0">
                <a:latin typeface="FangSong" panose="02010609060101010101" pitchFamily="49" charset="-122"/>
                <a:ea typeface="FangSong" panose="02010609060101010101" pitchFamily="49" charset="-122"/>
              </a:rPr>
              <a:t>相对线程安全</a:t>
            </a:r>
            <a:endParaRPr lang="en-US" altLang="zh-CN" sz="2800" b="1" i="1" dirty="0">
              <a:latin typeface="FangSong" panose="02010609060101010101" pitchFamily="49" charset="-122"/>
              <a:ea typeface="FangSong" panose="02010609060101010101" pitchFamily="49" charset="-122"/>
            </a:endParaRPr>
          </a:p>
          <a:p>
            <a:pPr marL="514350" indent="-514350">
              <a:buFont typeface="+mj-ea"/>
              <a:buAutoNum type="circleNumDbPlain"/>
            </a:pPr>
            <a:r>
              <a:rPr lang="zh-CN" altLang="en-US" sz="2800" b="1" i="1" dirty="0">
                <a:latin typeface="FangSong" panose="02010609060101010101" pitchFamily="49" charset="-122"/>
                <a:ea typeface="FangSong" panose="02010609060101010101" pitchFamily="49" charset="-122"/>
              </a:rPr>
              <a:t>线程兼容</a:t>
            </a:r>
            <a:endParaRPr lang="en-US" altLang="zh-CN" sz="2800" b="1" i="1" dirty="0">
              <a:latin typeface="FangSong" panose="02010609060101010101" pitchFamily="49" charset="-122"/>
              <a:ea typeface="FangSong" panose="02010609060101010101" pitchFamily="49" charset="-122"/>
            </a:endParaRPr>
          </a:p>
          <a:p>
            <a:pPr marL="514350" indent="-514350">
              <a:buFont typeface="+mj-ea"/>
              <a:buAutoNum type="circleNumDbPlain"/>
            </a:pPr>
            <a:r>
              <a:rPr lang="zh-CN" altLang="en-US" sz="2800" b="1" i="1" dirty="0">
                <a:latin typeface="FangSong" panose="02010609060101010101" pitchFamily="49" charset="-122"/>
                <a:ea typeface="FangSong" panose="02010609060101010101" pitchFamily="49" charset="-122"/>
              </a:rPr>
              <a:t>线程对立</a:t>
            </a:r>
            <a:endParaRPr lang="en-US" altLang="zh-CN" sz="2800" b="1" i="1" dirty="0">
              <a:latin typeface="FangSong" panose="02010609060101010101" pitchFamily="49" charset="-122"/>
              <a:ea typeface="FangSong" panose="02010609060101010101" pitchFamily="49" charset="-122"/>
            </a:endParaRPr>
          </a:p>
        </p:txBody>
      </p:sp>
    </p:spTree>
    <p:extLst>
      <p:ext uri="{BB962C8B-B14F-4D97-AF65-F5344CB8AC3E}">
        <p14:creationId xmlns:p14="http://schemas.microsoft.com/office/powerpoint/2010/main" val="409806342"/>
      </p:ext>
    </p:extLst>
  </p:cSld>
  <p:clrMapOvr>
    <a:masterClrMapping/>
  </p:clrMapOvr>
  <p:transition spd="slow">
    <p:wip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err="1">
                <a:solidFill>
                  <a:srgbClr val="7030A0"/>
                </a:solidFill>
                <a:latin typeface="仿宋" panose="02010609060101010101" pitchFamily="49" charset="-122"/>
                <a:ea typeface="仿宋" panose="02010609060101010101" pitchFamily="49" charset="-122"/>
                <a:cs typeface="+mn-ea"/>
                <a:sym typeface="+mn-lt"/>
              </a:rPr>
              <a:t>ArrayBlockingQueue</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3" name="图片 2">
            <a:extLst>
              <a:ext uri="{FF2B5EF4-FFF2-40B4-BE49-F238E27FC236}">
                <a16:creationId xmlns:a16="http://schemas.microsoft.com/office/drawing/2014/main" id="{D3553A48-03A1-0F44-B80C-2558C7D96C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98909" y="106878"/>
            <a:ext cx="4193091" cy="6858000"/>
          </a:xfrm>
          <a:prstGeom prst="rect">
            <a:avLst/>
          </a:prstGeom>
        </p:spPr>
      </p:pic>
      <p:sp>
        <p:nvSpPr>
          <p:cNvPr id="6" name="TextBox 50">
            <a:extLst>
              <a:ext uri="{FF2B5EF4-FFF2-40B4-BE49-F238E27FC236}">
                <a16:creationId xmlns:a16="http://schemas.microsoft.com/office/drawing/2014/main" id="{8110FB68-9BE3-414F-8B29-8AAEFD5AEDEE}"/>
              </a:ext>
            </a:extLst>
          </p:cNvPr>
          <p:cNvSpPr txBox="1"/>
          <p:nvPr/>
        </p:nvSpPr>
        <p:spPr>
          <a:xfrm>
            <a:off x="265176" y="1316536"/>
            <a:ext cx="7726918" cy="5324535"/>
          </a:xfrm>
          <a:prstGeom prst="rect">
            <a:avLst/>
          </a:prstGeom>
          <a:noFill/>
        </p:spPr>
        <p:txBody>
          <a:bodyPr wrap="square" rtlCol="0">
            <a:spAutoFit/>
          </a:bodyPr>
          <a:lstStyle/>
          <a:p>
            <a:pPr marL="342900" indent="-342900">
              <a:buFont typeface="Wingdings" pitchFamily="2" charset="2"/>
              <a:buChar char="Ø"/>
            </a:pPr>
            <a:r>
              <a:rPr lang="en-US" altLang="zh-CN" sz="2000" b="1" dirty="0" err="1">
                <a:latin typeface="仿宋" panose="02010609060101010101" pitchFamily="49" charset="-122"/>
                <a:ea typeface="仿宋" panose="02010609060101010101" pitchFamily="49" charset="-122"/>
                <a:cs typeface="+mn-ea"/>
                <a:sym typeface="+mn-lt"/>
              </a:rPr>
              <a:t>ArrayListBlockingQueue</a:t>
            </a:r>
            <a:r>
              <a:rPr lang="zh-CN" altLang="en-US" sz="2000" b="1" dirty="0">
                <a:latin typeface="仿宋" panose="02010609060101010101" pitchFamily="49" charset="-122"/>
                <a:ea typeface="仿宋" panose="02010609060101010101" pitchFamily="49" charset="-122"/>
                <a:cs typeface="+mn-ea"/>
                <a:sym typeface="+mn-lt"/>
              </a:rPr>
              <a:t>是有界的，是一个有界缓存的等待队列。</a:t>
            </a:r>
          </a:p>
          <a:p>
            <a:pPr marL="342900" indent="-342900">
              <a:buFont typeface="Wingdings" pitchFamily="2" charset="2"/>
              <a:buChar char="Ø"/>
            </a:pPr>
            <a:r>
              <a:rPr lang="zh-CN" altLang="en-US" sz="2000" b="1" dirty="0">
                <a:latin typeface="仿宋" panose="02010609060101010101" pitchFamily="49" charset="-122"/>
                <a:ea typeface="仿宋" panose="02010609060101010101" pitchFamily="49" charset="-122"/>
                <a:cs typeface="+mn-ea"/>
                <a:sym typeface="+mn-lt"/>
              </a:rPr>
              <a:t>基于数组的阻塞队列，同</a:t>
            </a:r>
            <a:r>
              <a:rPr lang="en-US" altLang="zh-CN" sz="2000" b="1" dirty="0" err="1">
                <a:latin typeface="仿宋" panose="02010609060101010101" pitchFamily="49" charset="-122"/>
                <a:ea typeface="仿宋" panose="02010609060101010101" pitchFamily="49" charset="-122"/>
                <a:cs typeface="+mn-ea"/>
                <a:sym typeface="+mn-lt"/>
              </a:rPr>
              <a:t>LinkedBlockingQueue</a:t>
            </a:r>
            <a:r>
              <a:rPr lang="zh-CN" altLang="en-US" sz="2000" b="1" dirty="0">
                <a:latin typeface="仿宋" panose="02010609060101010101" pitchFamily="49" charset="-122"/>
                <a:ea typeface="仿宋" panose="02010609060101010101" pitchFamily="49" charset="-122"/>
                <a:cs typeface="+mn-ea"/>
                <a:sym typeface="+mn-lt"/>
              </a:rPr>
              <a:t>类似，内部维持着一个定长数据缓冲队列（该队列由数组构成）。</a:t>
            </a:r>
            <a:r>
              <a:rPr lang="en-US" altLang="zh-CN" sz="2000" b="1" dirty="0" err="1">
                <a:latin typeface="仿宋" panose="02010609060101010101" pitchFamily="49" charset="-122"/>
                <a:ea typeface="仿宋" panose="02010609060101010101" pitchFamily="49" charset="-122"/>
                <a:cs typeface="+mn-ea"/>
                <a:sym typeface="+mn-lt"/>
              </a:rPr>
              <a:t>ArrayBlockingQueue</a:t>
            </a:r>
            <a:r>
              <a:rPr lang="zh-CN" altLang="en-US" sz="2000" b="1" dirty="0">
                <a:latin typeface="仿宋" panose="02010609060101010101" pitchFamily="49" charset="-122"/>
                <a:ea typeface="仿宋" panose="02010609060101010101" pitchFamily="49" charset="-122"/>
                <a:cs typeface="+mn-ea"/>
                <a:sym typeface="+mn-lt"/>
              </a:rPr>
              <a:t>内部还保存着两个整形变量，分别标识着队列的头部和尾部在数组中的位置。</a:t>
            </a:r>
          </a:p>
          <a:p>
            <a:pPr marL="342900" indent="-342900">
              <a:buFont typeface="Wingdings" pitchFamily="2" charset="2"/>
              <a:buChar char="Ø"/>
            </a:pPr>
            <a:r>
              <a:rPr lang="en-US" altLang="zh-CN" sz="2000" b="1" dirty="0" err="1">
                <a:latin typeface="仿宋" panose="02010609060101010101" pitchFamily="49" charset="-122"/>
                <a:ea typeface="仿宋" panose="02010609060101010101" pitchFamily="49" charset="-122"/>
                <a:cs typeface="+mn-ea"/>
                <a:sym typeface="+mn-lt"/>
              </a:rPr>
              <a:t>ArrayBlockingQueue</a:t>
            </a:r>
            <a:r>
              <a:rPr lang="zh-CN" altLang="en-US" sz="2000" b="1" dirty="0">
                <a:latin typeface="仿宋" panose="02010609060101010101" pitchFamily="49" charset="-122"/>
                <a:ea typeface="仿宋" panose="02010609060101010101" pitchFamily="49" charset="-122"/>
                <a:cs typeface="+mn-ea"/>
                <a:sym typeface="+mn-lt"/>
              </a:rPr>
              <a:t>在生产者放入数据和消费者获取数据，都是共用同一个锁对象，由此也意味着两者无法真正并行运行，这点尤其不同于</a:t>
            </a:r>
            <a:r>
              <a:rPr lang="en-US" altLang="zh-CN" sz="2000" b="1" dirty="0" err="1">
                <a:latin typeface="仿宋" panose="02010609060101010101" pitchFamily="49" charset="-122"/>
                <a:ea typeface="仿宋" panose="02010609060101010101" pitchFamily="49" charset="-122"/>
                <a:cs typeface="+mn-ea"/>
                <a:sym typeface="+mn-lt"/>
              </a:rPr>
              <a:t>LinkedBlockingQueue</a:t>
            </a:r>
            <a:r>
              <a:rPr lang="zh-CN" altLang="en-US" sz="2000" b="1" dirty="0">
                <a:latin typeface="仿宋" panose="02010609060101010101" pitchFamily="49" charset="-122"/>
                <a:ea typeface="仿宋" panose="02010609060101010101" pitchFamily="49" charset="-122"/>
                <a:cs typeface="+mn-ea"/>
                <a:sym typeface="+mn-lt"/>
              </a:rPr>
              <a:t>；按照实现原理来分析，</a:t>
            </a:r>
            <a:r>
              <a:rPr lang="en-US" altLang="zh-CN" sz="2000" b="1" dirty="0" err="1">
                <a:latin typeface="仿宋" panose="02010609060101010101" pitchFamily="49" charset="-122"/>
                <a:ea typeface="仿宋" panose="02010609060101010101" pitchFamily="49" charset="-122"/>
                <a:cs typeface="+mn-ea"/>
                <a:sym typeface="+mn-lt"/>
              </a:rPr>
              <a:t>ArrayBlockingQueue</a:t>
            </a:r>
            <a:r>
              <a:rPr lang="zh-CN" altLang="en-US" sz="2000" b="1" dirty="0">
                <a:latin typeface="仿宋" panose="02010609060101010101" pitchFamily="49" charset="-122"/>
                <a:ea typeface="仿宋" panose="02010609060101010101" pitchFamily="49" charset="-122"/>
                <a:cs typeface="+mn-ea"/>
                <a:sym typeface="+mn-lt"/>
              </a:rPr>
              <a:t>完全可以采用分离锁，从而实现生产者和消费者操作的完全并行运行。</a:t>
            </a:r>
            <a:r>
              <a:rPr lang="en-US" altLang="zh-CN" sz="2000" b="1" dirty="0">
                <a:latin typeface="仿宋" panose="02010609060101010101" pitchFamily="49" charset="-122"/>
                <a:ea typeface="仿宋" panose="02010609060101010101" pitchFamily="49" charset="-122"/>
                <a:cs typeface="+mn-ea"/>
                <a:sym typeface="+mn-lt"/>
              </a:rPr>
              <a:t>Doug Lea</a:t>
            </a:r>
            <a:r>
              <a:rPr lang="zh-CN" altLang="en-US" sz="2000" b="1" dirty="0">
                <a:latin typeface="仿宋" panose="02010609060101010101" pitchFamily="49" charset="-122"/>
                <a:ea typeface="仿宋" panose="02010609060101010101" pitchFamily="49" charset="-122"/>
                <a:cs typeface="+mn-ea"/>
                <a:sym typeface="+mn-lt"/>
              </a:rPr>
              <a:t>之所以没这样去做，也许是因为</a:t>
            </a:r>
            <a:r>
              <a:rPr lang="en-US" altLang="zh-CN" sz="2000" b="1" dirty="0" err="1">
                <a:latin typeface="仿宋" panose="02010609060101010101" pitchFamily="49" charset="-122"/>
                <a:ea typeface="仿宋" panose="02010609060101010101" pitchFamily="49" charset="-122"/>
                <a:cs typeface="+mn-ea"/>
                <a:sym typeface="+mn-lt"/>
              </a:rPr>
              <a:t>ArrayBlockingQueue</a:t>
            </a:r>
            <a:r>
              <a:rPr lang="zh-CN" altLang="en-US" sz="2000" b="1" dirty="0">
                <a:latin typeface="仿宋" panose="02010609060101010101" pitchFamily="49" charset="-122"/>
                <a:ea typeface="仿宋" panose="02010609060101010101" pitchFamily="49" charset="-122"/>
                <a:cs typeface="+mn-ea"/>
                <a:sym typeface="+mn-lt"/>
              </a:rPr>
              <a:t>的数据写入和获取操作已经足够轻巧，以至于引入独立的锁机制，除了给代码带来额外的复杂性外，其在性能上完全占不到任何便宜。 </a:t>
            </a:r>
            <a:r>
              <a:rPr lang="en-US" altLang="zh-CN" sz="2000" b="1" dirty="0" err="1">
                <a:latin typeface="仿宋" panose="02010609060101010101" pitchFamily="49" charset="-122"/>
                <a:ea typeface="仿宋" panose="02010609060101010101" pitchFamily="49" charset="-122"/>
                <a:cs typeface="+mn-ea"/>
                <a:sym typeface="+mn-lt"/>
              </a:rPr>
              <a:t>ArrayBlockingQueue</a:t>
            </a:r>
            <a:r>
              <a:rPr lang="zh-CN" altLang="en-US" sz="2000" b="1" dirty="0">
                <a:latin typeface="仿宋" panose="02010609060101010101" pitchFamily="49" charset="-122"/>
                <a:ea typeface="仿宋" panose="02010609060101010101" pitchFamily="49" charset="-122"/>
                <a:cs typeface="+mn-ea"/>
                <a:sym typeface="+mn-lt"/>
              </a:rPr>
              <a:t>和</a:t>
            </a:r>
            <a:r>
              <a:rPr lang="en-US" altLang="zh-CN" sz="2000" b="1" dirty="0" err="1">
                <a:latin typeface="仿宋" panose="02010609060101010101" pitchFamily="49" charset="-122"/>
                <a:ea typeface="仿宋" panose="02010609060101010101" pitchFamily="49" charset="-122"/>
                <a:cs typeface="+mn-ea"/>
                <a:sym typeface="+mn-lt"/>
              </a:rPr>
              <a:t>LinkedBlockingQueue</a:t>
            </a:r>
            <a:r>
              <a:rPr lang="zh-CN" altLang="en-US" sz="2000" b="1" dirty="0">
                <a:latin typeface="仿宋" panose="02010609060101010101" pitchFamily="49" charset="-122"/>
                <a:ea typeface="仿宋" panose="02010609060101010101" pitchFamily="49" charset="-122"/>
                <a:cs typeface="+mn-ea"/>
                <a:sym typeface="+mn-lt"/>
              </a:rPr>
              <a:t>间还有一个明显的不同之处在于，前者在插入或删除元素时不会产生或销毁任何额外的对象实例，而后者则会生成一个额外的</a:t>
            </a:r>
            <a:r>
              <a:rPr lang="en-US" altLang="zh-CN" sz="2000" b="1" dirty="0">
                <a:latin typeface="仿宋" panose="02010609060101010101" pitchFamily="49" charset="-122"/>
                <a:ea typeface="仿宋" panose="02010609060101010101" pitchFamily="49" charset="-122"/>
                <a:cs typeface="+mn-ea"/>
                <a:sym typeface="+mn-lt"/>
              </a:rPr>
              <a:t>Node</a:t>
            </a:r>
            <a:r>
              <a:rPr lang="zh-CN" altLang="en-US" sz="2000" b="1" dirty="0">
                <a:latin typeface="仿宋" panose="02010609060101010101" pitchFamily="49" charset="-122"/>
                <a:ea typeface="仿宋" panose="02010609060101010101" pitchFamily="49" charset="-122"/>
                <a:cs typeface="+mn-ea"/>
                <a:sym typeface="+mn-lt"/>
              </a:rPr>
              <a:t>对象。这在长时间内需要高效并发地处理大批量数据的系统中，其对于</a:t>
            </a:r>
            <a:r>
              <a:rPr lang="en-US" altLang="zh-CN" sz="2000" b="1" dirty="0">
                <a:latin typeface="仿宋" panose="02010609060101010101" pitchFamily="49" charset="-122"/>
                <a:ea typeface="仿宋" panose="02010609060101010101" pitchFamily="49" charset="-122"/>
                <a:cs typeface="+mn-ea"/>
                <a:sym typeface="+mn-lt"/>
              </a:rPr>
              <a:t>GC</a:t>
            </a:r>
            <a:r>
              <a:rPr lang="zh-CN" altLang="en-US" sz="2000" b="1" dirty="0">
                <a:latin typeface="仿宋" panose="02010609060101010101" pitchFamily="49" charset="-122"/>
                <a:ea typeface="仿宋" panose="02010609060101010101" pitchFamily="49" charset="-122"/>
                <a:cs typeface="+mn-ea"/>
                <a:sym typeface="+mn-lt"/>
              </a:rPr>
              <a:t>的影响还是存在一定的区别。</a:t>
            </a:r>
            <a:endParaRPr lang="en-US" altLang="zh-Hans" sz="2000" b="1" dirty="0">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148226869"/>
      </p:ext>
    </p:extLst>
  </p:cSld>
  <p:clrMapOvr>
    <a:masterClrMapping/>
  </p:clrMapOvr>
  <p:transition spd="slow">
    <p:wip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err="1">
                <a:solidFill>
                  <a:srgbClr val="7030A0"/>
                </a:solidFill>
                <a:latin typeface="仿宋" panose="02010609060101010101" pitchFamily="49" charset="-122"/>
                <a:ea typeface="仿宋" panose="02010609060101010101" pitchFamily="49" charset="-122"/>
                <a:cs typeface="+mn-ea"/>
                <a:sym typeface="+mn-lt"/>
              </a:rPr>
              <a:t>LinkedBlockingQueue</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3" name="图片 2">
            <a:extLst>
              <a:ext uri="{FF2B5EF4-FFF2-40B4-BE49-F238E27FC236}">
                <a16:creationId xmlns:a16="http://schemas.microsoft.com/office/drawing/2014/main" id="{D32CC81C-E9FB-4847-8DA1-0E40EC98C3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50049" y="0"/>
            <a:ext cx="4193091" cy="6858000"/>
          </a:xfrm>
          <a:prstGeom prst="rect">
            <a:avLst/>
          </a:prstGeom>
        </p:spPr>
      </p:pic>
      <p:sp>
        <p:nvSpPr>
          <p:cNvPr id="6" name="TextBox 50">
            <a:extLst>
              <a:ext uri="{FF2B5EF4-FFF2-40B4-BE49-F238E27FC236}">
                <a16:creationId xmlns:a16="http://schemas.microsoft.com/office/drawing/2014/main" id="{69AC1320-725E-8C4D-9E91-A1C0D22716E2}"/>
              </a:ext>
            </a:extLst>
          </p:cNvPr>
          <p:cNvSpPr txBox="1"/>
          <p:nvPr/>
        </p:nvSpPr>
        <p:spPr>
          <a:xfrm>
            <a:off x="265176" y="1316536"/>
            <a:ext cx="7418159" cy="4708981"/>
          </a:xfrm>
          <a:prstGeom prst="rect">
            <a:avLst/>
          </a:prstGeom>
          <a:noFill/>
        </p:spPr>
        <p:txBody>
          <a:bodyPr wrap="square" rtlCol="0">
            <a:spAutoFit/>
          </a:bodyPr>
          <a:lstStyle/>
          <a:p>
            <a:pPr marL="342900" indent="-342900">
              <a:buFont typeface="Wingdings" pitchFamily="2" charset="2"/>
              <a:buChar char="Ø"/>
            </a:pPr>
            <a:r>
              <a:rPr lang="en-US" altLang="zh-CN" sz="2000" b="1" dirty="0" err="1">
                <a:latin typeface="仿宋" panose="02010609060101010101" pitchFamily="49" charset="-122"/>
                <a:ea typeface="仿宋" panose="02010609060101010101" pitchFamily="49" charset="-122"/>
                <a:cs typeface="+mn-ea"/>
                <a:sym typeface="+mn-lt"/>
              </a:rPr>
              <a:t>LinkedBlockingQueue</a:t>
            </a:r>
            <a:r>
              <a:rPr lang="zh-CN" altLang="en-US" sz="2000" b="1" dirty="0">
                <a:latin typeface="仿宋" panose="02010609060101010101" pitchFamily="49" charset="-122"/>
                <a:ea typeface="仿宋" panose="02010609060101010101" pitchFamily="49" charset="-122"/>
                <a:cs typeface="+mn-ea"/>
                <a:sym typeface="+mn-lt"/>
              </a:rPr>
              <a:t>是无界的，是一个无界缓存的等待队列。</a:t>
            </a:r>
          </a:p>
          <a:p>
            <a:pPr marL="342900" indent="-342900">
              <a:buFont typeface="Wingdings" pitchFamily="2" charset="2"/>
              <a:buChar char="Ø"/>
            </a:pPr>
            <a:endParaRPr lang="zh-CN" altLang="en-US" sz="20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zh-CN" altLang="en-US" sz="2000" b="1" dirty="0">
                <a:latin typeface="仿宋" panose="02010609060101010101" pitchFamily="49" charset="-122"/>
                <a:ea typeface="仿宋" panose="02010609060101010101" pitchFamily="49" charset="-122"/>
                <a:cs typeface="+mn-ea"/>
                <a:sym typeface="+mn-lt"/>
              </a:rPr>
              <a:t>基于链表的阻塞队列，内部维持着一个数据缓冲队列（该队列由链表构成）。当生产者往队列中放入一个数据时，队列会从生产者手中获取数据，并缓存在队列内部，而生产者立即返回；只有当队列缓冲区达到最大值缓存容量时（</a:t>
            </a:r>
            <a:r>
              <a:rPr lang="en-US" altLang="zh-CN" sz="2000" b="1" dirty="0" err="1">
                <a:latin typeface="仿宋" panose="02010609060101010101" pitchFamily="49" charset="-122"/>
                <a:ea typeface="仿宋" panose="02010609060101010101" pitchFamily="49" charset="-122"/>
                <a:cs typeface="+mn-ea"/>
                <a:sym typeface="+mn-lt"/>
              </a:rPr>
              <a:t>LinkedBlockingQueue</a:t>
            </a:r>
            <a:r>
              <a:rPr lang="zh-CN" altLang="en-US" sz="2000" b="1" dirty="0">
                <a:latin typeface="仿宋" panose="02010609060101010101" pitchFamily="49" charset="-122"/>
                <a:ea typeface="仿宋" panose="02010609060101010101" pitchFamily="49" charset="-122"/>
                <a:cs typeface="+mn-ea"/>
                <a:sym typeface="+mn-lt"/>
              </a:rPr>
              <a:t>可以通过构造函数指定该值），才会阻塞生产者队列，直到消费者从队列中消费掉一份数据，生产者线程会被唤醒，反之对于消费者这端的处理也基于同样的原理。</a:t>
            </a:r>
          </a:p>
          <a:p>
            <a:pPr marL="342900" indent="-342900">
              <a:buFont typeface="Wingdings" pitchFamily="2" charset="2"/>
              <a:buChar char="Ø"/>
            </a:pPr>
            <a:endParaRPr lang="zh-CN" altLang="en-US" sz="20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CN" sz="2000" b="1" dirty="0" err="1">
                <a:latin typeface="仿宋" panose="02010609060101010101" pitchFamily="49" charset="-122"/>
                <a:ea typeface="仿宋" panose="02010609060101010101" pitchFamily="49" charset="-122"/>
                <a:cs typeface="+mn-ea"/>
                <a:sym typeface="+mn-lt"/>
              </a:rPr>
              <a:t>LinkedBlockingQueue</a:t>
            </a:r>
            <a:r>
              <a:rPr lang="zh-CN" altLang="en-US" sz="2000" b="1" dirty="0">
                <a:latin typeface="仿宋" panose="02010609060101010101" pitchFamily="49" charset="-122"/>
                <a:ea typeface="仿宋" panose="02010609060101010101" pitchFamily="49" charset="-122"/>
                <a:cs typeface="+mn-ea"/>
                <a:sym typeface="+mn-lt"/>
              </a:rPr>
              <a:t>之所以能够高效的处理并发数据，还因为其对于生产者端和消费者端分别采用了独立的锁来控制数据同步，这也意味着在高并发的情况下生产者和消费者可以并行地操作队列中的数据，以此来提高整个队列的并发性能。</a:t>
            </a:r>
            <a:endParaRPr lang="en-US" altLang="zh-Hans" sz="2000" b="1" dirty="0">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2812818267"/>
      </p:ext>
    </p:extLst>
  </p:cSld>
  <p:clrMapOvr>
    <a:masterClrMapping/>
  </p:clrMapOvr>
  <p:transition spd="slow">
    <p:wip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err="1">
                <a:solidFill>
                  <a:srgbClr val="7030A0"/>
                </a:solidFill>
                <a:latin typeface="仿宋" panose="02010609060101010101" pitchFamily="49" charset="-122"/>
                <a:ea typeface="仿宋" panose="02010609060101010101" pitchFamily="49" charset="-122"/>
                <a:cs typeface="+mn-ea"/>
                <a:sym typeface="+mn-lt"/>
              </a:rPr>
              <a:t>PriorityBlockingQueue</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3" name="图片 2">
            <a:extLst>
              <a:ext uri="{FF2B5EF4-FFF2-40B4-BE49-F238E27FC236}">
                <a16:creationId xmlns:a16="http://schemas.microsoft.com/office/drawing/2014/main" id="{A451C3BF-82C0-8743-8AB4-A74D964FE5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78280" y="0"/>
            <a:ext cx="4193091" cy="6858000"/>
          </a:xfrm>
          <a:prstGeom prst="rect">
            <a:avLst/>
          </a:prstGeom>
        </p:spPr>
      </p:pic>
      <p:sp>
        <p:nvSpPr>
          <p:cNvPr id="6" name="TextBox 50">
            <a:extLst>
              <a:ext uri="{FF2B5EF4-FFF2-40B4-BE49-F238E27FC236}">
                <a16:creationId xmlns:a16="http://schemas.microsoft.com/office/drawing/2014/main" id="{B38E2C56-E0A9-6547-B8FA-4D0F2277EF44}"/>
              </a:ext>
            </a:extLst>
          </p:cNvPr>
          <p:cNvSpPr txBox="1"/>
          <p:nvPr/>
        </p:nvSpPr>
        <p:spPr>
          <a:xfrm>
            <a:off x="265176" y="1316536"/>
            <a:ext cx="6257503" cy="3477875"/>
          </a:xfrm>
          <a:prstGeom prst="rect">
            <a:avLst/>
          </a:prstGeom>
          <a:noFill/>
        </p:spPr>
        <p:txBody>
          <a:bodyPr wrap="square" rtlCol="0">
            <a:spAutoFit/>
          </a:bodyPr>
          <a:lstStyle/>
          <a:p>
            <a:pPr marL="342900" indent="-342900">
              <a:buFont typeface="Wingdings" pitchFamily="2" charset="2"/>
              <a:buChar char="Ø"/>
            </a:pPr>
            <a:r>
              <a:rPr lang="zh-CN" altLang="en-US" sz="2000" b="1" dirty="0">
                <a:latin typeface="仿宋" panose="02010609060101010101" pitchFamily="49" charset="-122"/>
                <a:ea typeface="仿宋" panose="02010609060101010101" pitchFamily="49" charset="-122"/>
                <a:cs typeface="+mn-ea"/>
                <a:sym typeface="+mn-lt"/>
              </a:rPr>
              <a:t>优先级队列</a:t>
            </a:r>
            <a:r>
              <a:rPr lang="en-US" altLang="zh-CN" sz="2000" b="1" dirty="0" err="1">
                <a:latin typeface="仿宋" panose="02010609060101010101" pitchFamily="49" charset="-122"/>
                <a:ea typeface="仿宋" panose="02010609060101010101" pitchFamily="49" charset="-122"/>
                <a:cs typeface="+mn-ea"/>
                <a:sym typeface="+mn-lt"/>
              </a:rPr>
              <a:t>PriorityBlockingQueue</a:t>
            </a:r>
            <a:r>
              <a:rPr lang="zh-CN" altLang="en-US" sz="2000" b="1" dirty="0">
                <a:latin typeface="仿宋" panose="02010609060101010101" pitchFamily="49" charset="-122"/>
                <a:ea typeface="仿宋" panose="02010609060101010101" pitchFamily="49" charset="-122"/>
                <a:cs typeface="+mn-ea"/>
                <a:sym typeface="+mn-lt"/>
              </a:rPr>
              <a:t>必须是实现</a:t>
            </a:r>
            <a:r>
              <a:rPr lang="en-US" altLang="zh-CN" sz="2000" b="1" dirty="0">
                <a:latin typeface="仿宋" panose="02010609060101010101" pitchFamily="49" charset="-122"/>
                <a:ea typeface="仿宋" panose="02010609060101010101" pitchFamily="49" charset="-122"/>
                <a:cs typeface="+mn-ea"/>
                <a:sym typeface="+mn-lt"/>
              </a:rPr>
              <a:t>Comparable</a:t>
            </a:r>
            <a:r>
              <a:rPr lang="zh-CN" altLang="en-US" sz="2000" b="1" dirty="0">
                <a:latin typeface="仿宋" panose="02010609060101010101" pitchFamily="49" charset="-122"/>
                <a:ea typeface="仿宋" panose="02010609060101010101" pitchFamily="49" charset="-122"/>
                <a:cs typeface="+mn-ea"/>
                <a:sym typeface="+mn-lt"/>
              </a:rPr>
              <a:t>接口，队列通过这个接口的</a:t>
            </a:r>
            <a:r>
              <a:rPr lang="en-US" altLang="zh-CN" sz="2000" b="1" dirty="0">
                <a:latin typeface="仿宋" panose="02010609060101010101" pitchFamily="49" charset="-122"/>
                <a:ea typeface="仿宋" panose="02010609060101010101" pitchFamily="49" charset="-122"/>
                <a:cs typeface="+mn-ea"/>
                <a:sym typeface="+mn-lt"/>
              </a:rPr>
              <a:t>compare</a:t>
            </a:r>
            <a:r>
              <a:rPr lang="zh-CN" altLang="en-US" sz="2000" b="1" dirty="0">
                <a:latin typeface="仿宋" panose="02010609060101010101" pitchFamily="49" charset="-122"/>
                <a:ea typeface="仿宋" panose="02010609060101010101" pitchFamily="49" charset="-122"/>
                <a:cs typeface="+mn-ea"/>
                <a:sym typeface="+mn-lt"/>
              </a:rPr>
              <a:t>方法确定对象的</a:t>
            </a:r>
            <a:r>
              <a:rPr lang="en-US" altLang="zh-CN" sz="2000" b="1" dirty="0">
                <a:latin typeface="仿宋" panose="02010609060101010101" pitchFamily="49" charset="-122"/>
                <a:ea typeface="仿宋" panose="02010609060101010101" pitchFamily="49" charset="-122"/>
                <a:cs typeface="+mn-ea"/>
                <a:sym typeface="+mn-lt"/>
              </a:rPr>
              <a:t>priority</a:t>
            </a:r>
            <a:r>
              <a:rPr lang="zh-CN" altLang="en-US" sz="2000" b="1" dirty="0">
                <a:latin typeface="仿宋" panose="02010609060101010101" pitchFamily="49" charset="-122"/>
                <a:ea typeface="仿宋" panose="02010609060101010101" pitchFamily="49" charset="-122"/>
                <a:cs typeface="+mn-ea"/>
                <a:sym typeface="+mn-lt"/>
              </a:rPr>
              <a:t>。当前和其他对象比较，如果</a:t>
            </a:r>
            <a:r>
              <a:rPr lang="en-US" altLang="zh-CN" sz="2000" b="1" dirty="0">
                <a:latin typeface="仿宋" panose="02010609060101010101" pitchFamily="49" charset="-122"/>
                <a:ea typeface="仿宋" panose="02010609060101010101" pitchFamily="49" charset="-122"/>
                <a:cs typeface="+mn-ea"/>
                <a:sym typeface="+mn-lt"/>
              </a:rPr>
              <a:t>compare</a:t>
            </a:r>
            <a:r>
              <a:rPr lang="zh-CN" altLang="en-US" sz="2000" b="1" dirty="0">
                <a:latin typeface="仿宋" panose="02010609060101010101" pitchFamily="49" charset="-122"/>
                <a:ea typeface="仿宋" panose="02010609060101010101" pitchFamily="49" charset="-122"/>
                <a:cs typeface="+mn-ea"/>
                <a:sym typeface="+mn-lt"/>
              </a:rPr>
              <a:t>方法返回负数，那么在队列里面的优先级就比较</a:t>
            </a:r>
            <a:r>
              <a:rPr lang="zh-Hans" altLang="en-US" sz="2000" b="1" dirty="0">
                <a:latin typeface="仿宋" panose="02010609060101010101" pitchFamily="49" charset="-122"/>
                <a:ea typeface="仿宋" panose="02010609060101010101" pitchFamily="49" charset="-122"/>
                <a:cs typeface="+mn-ea"/>
                <a:sym typeface="+mn-lt"/>
              </a:rPr>
              <a:t>高。</a:t>
            </a:r>
            <a:r>
              <a:rPr lang="zh-CN" altLang="en-US" sz="2000" b="1" dirty="0">
                <a:latin typeface="仿宋" panose="02010609060101010101" pitchFamily="49" charset="-122"/>
                <a:ea typeface="仿宋" panose="02010609060101010101" pitchFamily="49" charset="-122"/>
                <a:cs typeface="+mn-ea"/>
                <a:sym typeface="+mn-lt"/>
              </a:rPr>
              <a:t>比较规则：当前对象和其他对象做比较，当前优先级大就返回</a:t>
            </a:r>
            <a:r>
              <a:rPr lang="en-US" altLang="zh-CN" sz="2000" b="1" dirty="0">
                <a:latin typeface="仿宋" panose="02010609060101010101" pitchFamily="49" charset="-122"/>
                <a:ea typeface="仿宋" panose="02010609060101010101" pitchFamily="49" charset="-122"/>
                <a:cs typeface="+mn-ea"/>
                <a:sym typeface="+mn-lt"/>
              </a:rPr>
              <a:t>-1</a:t>
            </a:r>
            <a:r>
              <a:rPr lang="zh-CN" altLang="en-US" sz="2000" b="1" dirty="0">
                <a:latin typeface="仿宋" panose="02010609060101010101" pitchFamily="49" charset="-122"/>
                <a:ea typeface="仿宋" panose="02010609060101010101" pitchFamily="49" charset="-122"/>
                <a:cs typeface="+mn-ea"/>
                <a:sym typeface="+mn-lt"/>
              </a:rPr>
              <a:t>，优先级小就返回</a:t>
            </a:r>
            <a:r>
              <a:rPr lang="en-US" altLang="zh-CN" sz="2000" b="1" dirty="0">
                <a:latin typeface="仿宋" panose="02010609060101010101" pitchFamily="49" charset="-122"/>
                <a:ea typeface="仿宋" panose="02010609060101010101" pitchFamily="49" charset="-122"/>
                <a:cs typeface="+mn-ea"/>
                <a:sym typeface="+mn-lt"/>
              </a:rPr>
              <a:t>1</a:t>
            </a:r>
          </a:p>
          <a:p>
            <a:pPr marL="342900" indent="-342900">
              <a:buFont typeface="Wingdings" pitchFamily="2" charset="2"/>
              <a:buChar char="Ø"/>
            </a:pPr>
            <a:r>
              <a:rPr lang="zh-CN" altLang="en-US" sz="2000" b="1" dirty="0">
                <a:latin typeface="仿宋" panose="02010609060101010101" pitchFamily="49" charset="-122"/>
                <a:ea typeface="仿宋" panose="02010609060101010101" pitchFamily="49" charset="-122"/>
                <a:cs typeface="+mn-ea"/>
                <a:sym typeface="+mn-lt"/>
              </a:rPr>
              <a:t>优先级队列是一个基于堆的无界并发安全的优先级队列。</a:t>
            </a:r>
          </a:p>
          <a:p>
            <a:pPr marL="342900" indent="-342900">
              <a:buFont typeface="Wingdings" pitchFamily="2" charset="2"/>
              <a:buChar char="Ø"/>
            </a:pPr>
            <a:r>
              <a:rPr lang="zh-CN" altLang="en-US" sz="2000" b="1" dirty="0">
                <a:latin typeface="仿宋" panose="02010609060101010101" pitchFamily="49" charset="-122"/>
                <a:ea typeface="仿宋" panose="02010609060101010101" pitchFamily="49" charset="-122"/>
                <a:cs typeface="+mn-ea"/>
                <a:sym typeface="+mn-lt"/>
              </a:rPr>
              <a:t>优先级队列不允许</a:t>
            </a:r>
            <a:r>
              <a:rPr lang="en-US" altLang="zh-CN" sz="2000" b="1" dirty="0">
                <a:latin typeface="仿宋" panose="02010609060101010101" pitchFamily="49" charset="-122"/>
                <a:ea typeface="仿宋" panose="02010609060101010101" pitchFamily="49" charset="-122"/>
                <a:cs typeface="+mn-ea"/>
                <a:sym typeface="+mn-lt"/>
              </a:rPr>
              <a:t>null</a:t>
            </a:r>
            <a:r>
              <a:rPr lang="zh-CN" altLang="en-US" sz="2000" b="1" dirty="0">
                <a:latin typeface="仿宋" panose="02010609060101010101" pitchFamily="49" charset="-122"/>
                <a:ea typeface="仿宋" panose="02010609060101010101" pitchFamily="49" charset="-122"/>
                <a:cs typeface="+mn-ea"/>
                <a:sym typeface="+mn-lt"/>
              </a:rPr>
              <a:t>值，不允许未实现</a:t>
            </a:r>
            <a:r>
              <a:rPr lang="en-US" altLang="zh-CN" sz="2000" b="1" dirty="0">
                <a:latin typeface="仿宋" panose="02010609060101010101" pitchFamily="49" charset="-122"/>
                <a:ea typeface="仿宋" panose="02010609060101010101" pitchFamily="49" charset="-122"/>
                <a:cs typeface="+mn-ea"/>
                <a:sym typeface="+mn-lt"/>
              </a:rPr>
              <a:t>Comparable</a:t>
            </a:r>
            <a:r>
              <a:rPr lang="zh-CN" altLang="en-US" sz="2000" b="1" dirty="0">
                <a:latin typeface="仿宋" panose="02010609060101010101" pitchFamily="49" charset="-122"/>
                <a:ea typeface="仿宋" panose="02010609060101010101" pitchFamily="49" charset="-122"/>
                <a:cs typeface="+mn-ea"/>
                <a:sym typeface="+mn-lt"/>
              </a:rPr>
              <a:t>接口的对象。</a:t>
            </a:r>
          </a:p>
          <a:p>
            <a:pPr marL="342900" indent="-342900">
              <a:buFont typeface="Wingdings" pitchFamily="2" charset="2"/>
              <a:buChar char="Ø"/>
            </a:pPr>
            <a:r>
              <a:rPr lang="zh-CN" altLang="en-US" sz="2000" b="1" dirty="0">
                <a:latin typeface="仿宋" panose="02010609060101010101" pitchFamily="49" charset="-122"/>
                <a:ea typeface="仿宋" panose="02010609060101010101" pitchFamily="49" charset="-122"/>
                <a:cs typeface="+mn-ea"/>
                <a:sym typeface="+mn-lt"/>
              </a:rPr>
              <a:t>优先级中传入的实体对象</a:t>
            </a:r>
            <a:endParaRPr lang="en-US" altLang="zh-Hans" sz="2000" b="1" dirty="0">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2249935460"/>
      </p:ext>
    </p:extLst>
  </p:cSld>
  <p:clrMapOvr>
    <a:masterClrMapping/>
  </p:clrMapOvr>
  <p:transition spd="slow">
    <p:wip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err="1">
                <a:solidFill>
                  <a:srgbClr val="7030A0"/>
                </a:solidFill>
                <a:latin typeface="仿宋" panose="02010609060101010101" pitchFamily="49" charset="-122"/>
                <a:ea typeface="仿宋" panose="02010609060101010101" pitchFamily="49" charset="-122"/>
                <a:cs typeface="+mn-ea"/>
                <a:sym typeface="+mn-lt"/>
              </a:rPr>
              <a:t>DelayQueue</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3" name="图片 2">
            <a:extLst>
              <a:ext uri="{FF2B5EF4-FFF2-40B4-BE49-F238E27FC236}">
                <a16:creationId xmlns:a16="http://schemas.microsoft.com/office/drawing/2014/main" id="{2A001106-2921-9C4F-BD7C-81233CB4F6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00594" y="0"/>
            <a:ext cx="4193091" cy="6858000"/>
          </a:xfrm>
          <a:prstGeom prst="rect">
            <a:avLst/>
          </a:prstGeom>
        </p:spPr>
      </p:pic>
      <p:sp>
        <p:nvSpPr>
          <p:cNvPr id="6" name="TextBox 50">
            <a:extLst>
              <a:ext uri="{FF2B5EF4-FFF2-40B4-BE49-F238E27FC236}">
                <a16:creationId xmlns:a16="http://schemas.microsoft.com/office/drawing/2014/main" id="{5615F96A-0D64-3A4A-AFD6-C276CF7CA41A}"/>
              </a:ext>
            </a:extLst>
          </p:cNvPr>
          <p:cNvSpPr txBox="1"/>
          <p:nvPr/>
        </p:nvSpPr>
        <p:spPr>
          <a:xfrm>
            <a:off x="265176" y="1316536"/>
            <a:ext cx="6257503" cy="3170099"/>
          </a:xfrm>
          <a:prstGeom prst="rect">
            <a:avLst/>
          </a:prstGeom>
          <a:noFill/>
        </p:spPr>
        <p:txBody>
          <a:bodyPr wrap="square" rtlCol="0">
            <a:spAutoFit/>
          </a:bodyPr>
          <a:lstStyle/>
          <a:p>
            <a:pPr marL="342900" indent="-342900">
              <a:buFont typeface="Wingdings" pitchFamily="2" charset="2"/>
              <a:buChar char="Ø"/>
            </a:pPr>
            <a:r>
              <a:rPr lang="zh-CN" altLang="en-US" sz="2000" b="1" dirty="0">
                <a:latin typeface="仿宋" panose="02010609060101010101" pitchFamily="49" charset="-122"/>
                <a:ea typeface="仿宋" panose="02010609060101010101" pitchFamily="49" charset="-122"/>
                <a:cs typeface="+mn-ea"/>
                <a:sym typeface="+mn-lt"/>
              </a:rPr>
              <a:t>是一个无界的</a:t>
            </a:r>
            <a:r>
              <a:rPr lang="en-US" altLang="zh-CN" sz="2000" b="1" dirty="0" err="1">
                <a:latin typeface="仿宋" panose="02010609060101010101" pitchFamily="49" charset="-122"/>
                <a:ea typeface="仿宋" panose="02010609060101010101" pitchFamily="49" charset="-122"/>
                <a:cs typeface="+mn-ea"/>
                <a:sym typeface="+mn-lt"/>
              </a:rPr>
              <a:t>BlockingQueue</a:t>
            </a:r>
            <a:r>
              <a:rPr lang="zh-CN" altLang="en-US" sz="2000" b="1" dirty="0">
                <a:latin typeface="仿宋" panose="02010609060101010101" pitchFamily="49" charset="-122"/>
                <a:ea typeface="仿宋" panose="02010609060101010101" pitchFamily="49" charset="-122"/>
                <a:cs typeface="+mn-ea"/>
                <a:sym typeface="+mn-lt"/>
              </a:rPr>
              <a:t>，用于放置实现了</a:t>
            </a:r>
            <a:r>
              <a:rPr lang="en-US" altLang="zh-CN" sz="2000" b="1" dirty="0">
                <a:latin typeface="仿宋" panose="02010609060101010101" pitchFamily="49" charset="-122"/>
                <a:ea typeface="仿宋" panose="02010609060101010101" pitchFamily="49" charset="-122"/>
                <a:cs typeface="+mn-ea"/>
                <a:sym typeface="+mn-lt"/>
              </a:rPr>
              <a:t>Delayed</a:t>
            </a:r>
            <a:r>
              <a:rPr lang="zh-CN" altLang="en-US" sz="2000" b="1" dirty="0">
                <a:latin typeface="仿宋" panose="02010609060101010101" pitchFamily="49" charset="-122"/>
                <a:ea typeface="仿宋" panose="02010609060101010101" pitchFamily="49" charset="-122"/>
                <a:cs typeface="+mn-ea"/>
                <a:sym typeface="+mn-lt"/>
              </a:rPr>
              <a:t>接口的对象，其中的对象只能在其到期时才能从队列中取走。这种队列是有序的，即队头对象的延迟到期时间最长。注意：不能将</a:t>
            </a:r>
            <a:r>
              <a:rPr lang="en-US" altLang="zh-CN" sz="2000" b="1" dirty="0">
                <a:latin typeface="仿宋" panose="02010609060101010101" pitchFamily="49" charset="-122"/>
                <a:ea typeface="仿宋" panose="02010609060101010101" pitchFamily="49" charset="-122"/>
                <a:cs typeface="+mn-ea"/>
                <a:sym typeface="+mn-lt"/>
              </a:rPr>
              <a:t>null</a:t>
            </a:r>
            <a:r>
              <a:rPr lang="zh-CN" altLang="en-US" sz="2000" b="1" dirty="0">
                <a:latin typeface="仿宋" panose="02010609060101010101" pitchFamily="49" charset="-122"/>
                <a:ea typeface="仿宋" panose="02010609060101010101" pitchFamily="49" charset="-122"/>
                <a:cs typeface="+mn-ea"/>
                <a:sym typeface="+mn-lt"/>
              </a:rPr>
              <a:t>元素放置到这种队列中。</a:t>
            </a:r>
          </a:p>
          <a:p>
            <a:pPr marL="342900" indent="-342900">
              <a:buFont typeface="Wingdings" pitchFamily="2" charset="2"/>
              <a:buChar char="Ø"/>
            </a:pPr>
            <a:endParaRPr lang="zh-CN" altLang="en-US" sz="20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CN" sz="2000" b="1" dirty="0">
                <a:latin typeface="仿宋" panose="02010609060101010101" pitchFamily="49" charset="-122"/>
                <a:ea typeface="仿宋" panose="02010609060101010101" pitchFamily="49" charset="-122"/>
                <a:cs typeface="+mn-ea"/>
                <a:sym typeface="+mn-lt"/>
              </a:rPr>
              <a:t>Delayed</a:t>
            </a:r>
            <a:r>
              <a:rPr lang="zh-CN" altLang="en-US" sz="2000" b="1" dirty="0">
                <a:latin typeface="仿宋" panose="02010609060101010101" pitchFamily="49" charset="-122"/>
                <a:ea typeface="仿宋" panose="02010609060101010101" pitchFamily="49" charset="-122"/>
                <a:cs typeface="+mn-ea"/>
                <a:sym typeface="+mn-lt"/>
              </a:rPr>
              <a:t>，一种混合风格的接口，用来标记那些应该在给定延迟时间之后执行的对象。此接口的实现必须定义一个 </a:t>
            </a:r>
            <a:r>
              <a:rPr lang="en-US" altLang="zh-CN" sz="2000" b="1" dirty="0" err="1">
                <a:latin typeface="仿宋" panose="02010609060101010101" pitchFamily="49" charset="-122"/>
                <a:ea typeface="仿宋" panose="02010609060101010101" pitchFamily="49" charset="-122"/>
                <a:cs typeface="+mn-ea"/>
                <a:sym typeface="+mn-lt"/>
              </a:rPr>
              <a:t>compareTo</a:t>
            </a:r>
            <a:r>
              <a:rPr lang="en-US" altLang="zh-CN" sz="2000" b="1" dirty="0">
                <a:latin typeface="仿宋" panose="02010609060101010101" pitchFamily="49" charset="-122"/>
                <a:ea typeface="仿宋" panose="02010609060101010101" pitchFamily="49" charset="-122"/>
                <a:cs typeface="+mn-ea"/>
                <a:sym typeface="+mn-lt"/>
              </a:rPr>
              <a:t> </a:t>
            </a:r>
            <a:r>
              <a:rPr lang="zh-CN" altLang="en-US" sz="2000" b="1" dirty="0">
                <a:latin typeface="仿宋" panose="02010609060101010101" pitchFamily="49" charset="-122"/>
                <a:ea typeface="仿宋" panose="02010609060101010101" pitchFamily="49" charset="-122"/>
                <a:cs typeface="+mn-ea"/>
                <a:sym typeface="+mn-lt"/>
              </a:rPr>
              <a:t>方法，该方法提供与此接口的 </a:t>
            </a:r>
            <a:r>
              <a:rPr lang="en-US" altLang="zh-CN" sz="2000" b="1" dirty="0" err="1">
                <a:latin typeface="仿宋" panose="02010609060101010101" pitchFamily="49" charset="-122"/>
                <a:ea typeface="仿宋" panose="02010609060101010101" pitchFamily="49" charset="-122"/>
                <a:cs typeface="+mn-ea"/>
                <a:sym typeface="+mn-lt"/>
              </a:rPr>
              <a:t>getDelay</a:t>
            </a:r>
            <a:r>
              <a:rPr lang="en-US" altLang="zh-CN" sz="2000" b="1" dirty="0">
                <a:latin typeface="仿宋" panose="02010609060101010101" pitchFamily="49" charset="-122"/>
                <a:ea typeface="仿宋" panose="02010609060101010101" pitchFamily="49" charset="-122"/>
                <a:cs typeface="+mn-ea"/>
                <a:sym typeface="+mn-lt"/>
              </a:rPr>
              <a:t> </a:t>
            </a:r>
            <a:r>
              <a:rPr lang="zh-CN" altLang="en-US" sz="2000" b="1" dirty="0">
                <a:latin typeface="仿宋" panose="02010609060101010101" pitchFamily="49" charset="-122"/>
                <a:ea typeface="仿宋" panose="02010609060101010101" pitchFamily="49" charset="-122"/>
                <a:cs typeface="+mn-ea"/>
                <a:sym typeface="+mn-lt"/>
              </a:rPr>
              <a:t>方法一致的排序。</a:t>
            </a:r>
            <a:endParaRPr lang="en-US" altLang="zh-Hans" sz="2000" b="1" dirty="0">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3900928236"/>
      </p:ext>
    </p:extLst>
  </p:cSld>
  <p:clrMapOvr>
    <a:masterClrMapping/>
  </p:clrMapOvr>
  <p:transition spd="slow">
    <p:wip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err="1">
                <a:solidFill>
                  <a:srgbClr val="7030A0"/>
                </a:solidFill>
                <a:latin typeface="仿宋" panose="02010609060101010101" pitchFamily="49" charset="-122"/>
                <a:ea typeface="仿宋" panose="02010609060101010101" pitchFamily="49" charset="-122"/>
                <a:cs typeface="+mn-ea"/>
                <a:sym typeface="+mn-lt"/>
              </a:rPr>
              <a:t>SynchronousQueue</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3" name="图片 2">
            <a:extLst>
              <a:ext uri="{FF2B5EF4-FFF2-40B4-BE49-F238E27FC236}">
                <a16:creationId xmlns:a16="http://schemas.microsoft.com/office/drawing/2014/main" id="{4AC8C053-F4F7-B84D-8B99-97CB4B51D1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02675" y="0"/>
            <a:ext cx="4193091" cy="6858000"/>
          </a:xfrm>
          <a:prstGeom prst="rect">
            <a:avLst/>
          </a:prstGeom>
        </p:spPr>
      </p:pic>
      <p:sp>
        <p:nvSpPr>
          <p:cNvPr id="6" name="TextBox 50">
            <a:extLst>
              <a:ext uri="{FF2B5EF4-FFF2-40B4-BE49-F238E27FC236}">
                <a16:creationId xmlns:a16="http://schemas.microsoft.com/office/drawing/2014/main" id="{9E41E40A-BCBA-0C4A-ABDF-57D33F078A95}"/>
              </a:ext>
            </a:extLst>
          </p:cNvPr>
          <p:cNvSpPr txBox="1"/>
          <p:nvPr/>
        </p:nvSpPr>
        <p:spPr>
          <a:xfrm>
            <a:off x="265176" y="1316536"/>
            <a:ext cx="7237499" cy="5016758"/>
          </a:xfrm>
          <a:prstGeom prst="rect">
            <a:avLst/>
          </a:prstGeom>
          <a:noFill/>
        </p:spPr>
        <p:txBody>
          <a:bodyPr wrap="square" rtlCol="0">
            <a:spAutoFit/>
          </a:bodyPr>
          <a:lstStyle/>
          <a:p>
            <a:pPr marL="342900" indent="-342900">
              <a:buFont typeface="Wingdings" pitchFamily="2" charset="2"/>
              <a:buChar char="Ø"/>
            </a:pPr>
            <a:r>
              <a:rPr lang="en-US" altLang="zh-CN" sz="2000" b="1" dirty="0" err="1">
                <a:latin typeface="仿宋" panose="02010609060101010101" pitchFamily="49" charset="-122"/>
                <a:ea typeface="仿宋" panose="02010609060101010101" pitchFamily="49" charset="-122"/>
                <a:cs typeface="+mn-ea"/>
                <a:sym typeface="+mn-lt"/>
              </a:rPr>
              <a:t>SynchronousQueue</a:t>
            </a:r>
            <a:r>
              <a:rPr lang="zh-CN" altLang="en-US" sz="2000" b="1" dirty="0">
                <a:latin typeface="仿宋" panose="02010609060101010101" pitchFamily="49" charset="-122"/>
                <a:ea typeface="仿宋" panose="02010609060101010101" pitchFamily="49" charset="-122"/>
                <a:cs typeface="+mn-ea"/>
                <a:sym typeface="+mn-lt"/>
              </a:rPr>
              <a:t>是无界的，是一种无缓冲的等待队列，但是由于该</a:t>
            </a:r>
            <a:r>
              <a:rPr lang="en-US" altLang="zh-CN" sz="2000" b="1" dirty="0">
                <a:latin typeface="仿宋" panose="02010609060101010101" pitchFamily="49" charset="-122"/>
                <a:ea typeface="仿宋" panose="02010609060101010101" pitchFamily="49" charset="-122"/>
                <a:cs typeface="+mn-ea"/>
                <a:sym typeface="+mn-lt"/>
              </a:rPr>
              <a:t>Queue</a:t>
            </a:r>
            <a:r>
              <a:rPr lang="zh-CN" altLang="en-US" sz="2000" b="1" dirty="0">
                <a:latin typeface="仿宋" panose="02010609060101010101" pitchFamily="49" charset="-122"/>
                <a:ea typeface="仿宋" panose="02010609060101010101" pitchFamily="49" charset="-122"/>
                <a:cs typeface="+mn-ea"/>
                <a:sym typeface="+mn-lt"/>
              </a:rPr>
              <a:t>本身的特性，在某次添加元素后必须等待其他线程取走后才能继续添加；可以认为</a:t>
            </a:r>
            <a:r>
              <a:rPr lang="en-US" altLang="zh-CN" sz="2000" b="1" dirty="0" err="1">
                <a:latin typeface="仿宋" panose="02010609060101010101" pitchFamily="49" charset="-122"/>
                <a:ea typeface="仿宋" panose="02010609060101010101" pitchFamily="49" charset="-122"/>
                <a:cs typeface="+mn-ea"/>
                <a:sym typeface="+mn-lt"/>
              </a:rPr>
              <a:t>SynchronousQueue</a:t>
            </a:r>
            <a:r>
              <a:rPr lang="zh-CN" altLang="en-US" sz="2000" b="1" dirty="0">
                <a:latin typeface="仿宋" panose="02010609060101010101" pitchFamily="49" charset="-122"/>
                <a:ea typeface="仿宋" panose="02010609060101010101" pitchFamily="49" charset="-122"/>
                <a:cs typeface="+mn-ea"/>
                <a:sym typeface="+mn-lt"/>
              </a:rPr>
              <a:t>是一个缓存值为</a:t>
            </a:r>
            <a:r>
              <a:rPr lang="en-US" altLang="zh-CN" sz="2000" b="1" dirty="0">
                <a:latin typeface="仿宋" panose="02010609060101010101" pitchFamily="49" charset="-122"/>
                <a:ea typeface="仿宋" panose="02010609060101010101" pitchFamily="49" charset="-122"/>
                <a:cs typeface="+mn-ea"/>
                <a:sym typeface="+mn-lt"/>
              </a:rPr>
              <a:t>1</a:t>
            </a:r>
            <a:r>
              <a:rPr lang="zh-CN" altLang="en-US" sz="2000" b="1" dirty="0">
                <a:latin typeface="仿宋" panose="02010609060101010101" pitchFamily="49" charset="-122"/>
                <a:ea typeface="仿宋" panose="02010609060101010101" pitchFamily="49" charset="-122"/>
                <a:cs typeface="+mn-ea"/>
                <a:sym typeface="+mn-lt"/>
              </a:rPr>
              <a:t>的阻塞队列，但是 </a:t>
            </a:r>
            <a:r>
              <a:rPr lang="en-US" altLang="zh-CN" sz="2000" b="1" dirty="0" err="1">
                <a:latin typeface="仿宋" panose="02010609060101010101" pitchFamily="49" charset="-122"/>
                <a:ea typeface="仿宋" panose="02010609060101010101" pitchFamily="49" charset="-122"/>
                <a:cs typeface="+mn-ea"/>
                <a:sym typeface="+mn-lt"/>
              </a:rPr>
              <a:t>isEmpty</a:t>
            </a:r>
            <a:r>
              <a:rPr lang="en-US" altLang="zh-CN"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方法永远返回是</a:t>
            </a:r>
            <a:r>
              <a:rPr lang="en-US" altLang="zh-CN" sz="2000" b="1" dirty="0">
                <a:latin typeface="仿宋" panose="02010609060101010101" pitchFamily="49" charset="-122"/>
                <a:ea typeface="仿宋" panose="02010609060101010101" pitchFamily="49" charset="-122"/>
                <a:cs typeface="+mn-ea"/>
                <a:sym typeface="+mn-lt"/>
              </a:rPr>
              <a:t>true</a:t>
            </a:r>
            <a:r>
              <a:rPr lang="zh-CN" altLang="en-US" sz="2000" b="1" dirty="0">
                <a:latin typeface="仿宋" panose="02010609060101010101" pitchFamily="49" charset="-122"/>
                <a:ea typeface="仿宋" panose="02010609060101010101" pitchFamily="49" charset="-122"/>
                <a:cs typeface="+mn-ea"/>
                <a:sym typeface="+mn-lt"/>
              </a:rPr>
              <a:t>，</a:t>
            </a:r>
            <a:r>
              <a:rPr lang="en-US" altLang="zh-CN" sz="2000" b="1" dirty="0" err="1">
                <a:latin typeface="仿宋" panose="02010609060101010101" pitchFamily="49" charset="-122"/>
                <a:ea typeface="仿宋" panose="02010609060101010101" pitchFamily="49" charset="-122"/>
                <a:cs typeface="+mn-ea"/>
                <a:sym typeface="+mn-lt"/>
              </a:rPr>
              <a:t>remainingCapacity</a:t>
            </a:r>
            <a:r>
              <a:rPr lang="en-US" altLang="zh-CN" sz="2000" b="1" dirty="0">
                <a:latin typeface="仿宋" panose="02010609060101010101" pitchFamily="49" charset="-122"/>
                <a:ea typeface="仿宋" panose="02010609060101010101" pitchFamily="49" charset="-122"/>
                <a:cs typeface="+mn-ea"/>
                <a:sym typeface="+mn-lt"/>
              </a:rPr>
              <a:t>() </a:t>
            </a:r>
            <a:r>
              <a:rPr lang="zh-CN" altLang="en-US" sz="2000" b="1" dirty="0">
                <a:latin typeface="仿宋" panose="02010609060101010101" pitchFamily="49" charset="-122"/>
                <a:ea typeface="仿宋" panose="02010609060101010101" pitchFamily="49" charset="-122"/>
                <a:cs typeface="+mn-ea"/>
                <a:sym typeface="+mn-lt"/>
              </a:rPr>
              <a:t>方法永远返回是</a:t>
            </a:r>
            <a:r>
              <a:rPr lang="en-US" altLang="zh-CN" sz="2000" b="1" dirty="0">
                <a:latin typeface="仿宋" panose="02010609060101010101" pitchFamily="49" charset="-122"/>
                <a:ea typeface="仿宋" panose="02010609060101010101" pitchFamily="49" charset="-122"/>
                <a:cs typeface="+mn-ea"/>
                <a:sym typeface="+mn-lt"/>
              </a:rPr>
              <a:t>0</a:t>
            </a:r>
            <a:r>
              <a:rPr lang="zh-CN" altLang="en-US" sz="2000" b="1" dirty="0">
                <a:latin typeface="仿宋" panose="02010609060101010101" pitchFamily="49" charset="-122"/>
                <a:ea typeface="仿宋" panose="02010609060101010101" pitchFamily="49" charset="-122"/>
                <a:cs typeface="+mn-ea"/>
                <a:sym typeface="+mn-lt"/>
              </a:rPr>
              <a:t>，</a:t>
            </a:r>
            <a:r>
              <a:rPr lang="en-US" altLang="zh-CN" sz="2000" b="1" dirty="0">
                <a:latin typeface="仿宋" panose="02010609060101010101" pitchFamily="49" charset="-122"/>
                <a:ea typeface="仿宋" panose="02010609060101010101" pitchFamily="49" charset="-122"/>
                <a:cs typeface="+mn-ea"/>
                <a:sym typeface="+mn-lt"/>
              </a:rPr>
              <a:t>remove()</a:t>
            </a:r>
            <a:r>
              <a:rPr lang="zh-CN" altLang="en-US" sz="2000" b="1" dirty="0">
                <a:latin typeface="仿宋" panose="02010609060101010101" pitchFamily="49" charset="-122"/>
                <a:ea typeface="仿宋" panose="02010609060101010101" pitchFamily="49" charset="-122"/>
                <a:cs typeface="+mn-ea"/>
                <a:sym typeface="+mn-lt"/>
              </a:rPr>
              <a:t>和</a:t>
            </a:r>
            <a:r>
              <a:rPr lang="en-US" altLang="zh-CN" sz="2000" b="1" dirty="0" err="1">
                <a:latin typeface="仿宋" panose="02010609060101010101" pitchFamily="49" charset="-122"/>
                <a:ea typeface="仿宋" panose="02010609060101010101" pitchFamily="49" charset="-122"/>
                <a:cs typeface="+mn-ea"/>
                <a:sym typeface="+mn-lt"/>
              </a:rPr>
              <a:t>removeAll</a:t>
            </a:r>
            <a:r>
              <a:rPr lang="en-US" altLang="zh-CN" sz="2000" b="1" dirty="0">
                <a:latin typeface="仿宋" panose="02010609060101010101" pitchFamily="49" charset="-122"/>
                <a:ea typeface="仿宋" panose="02010609060101010101" pitchFamily="49" charset="-122"/>
                <a:cs typeface="+mn-ea"/>
                <a:sym typeface="+mn-lt"/>
              </a:rPr>
              <a:t>() </a:t>
            </a:r>
            <a:r>
              <a:rPr lang="zh-CN" altLang="en-US" sz="2000" b="1" dirty="0">
                <a:latin typeface="仿宋" panose="02010609060101010101" pitchFamily="49" charset="-122"/>
                <a:ea typeface="仿宋" panose="02010609060101010101" pitchFamily="49" charset="-122"/>
                <a:cs typeface="+mn-ea"/>
                <a:sym typeface="+mn-lt"/>
              </a:rPr>
              <a:t>方法永远返回是</a:t>
            </a:r>
            <a:r>
              <a:rPr lang="en-US" altLang="zh-CN" sz="2000" b="1" dirty="0">
                <a:latin typeface="仿宋" panose="02010609060101010101" pitchFamily="49" charset="-122"/>
                <a:ea typeface="仿宋" panose="02010609060101010101" pitchFamily="49" charset="-122"/>
                <a:cs typeface="+mn-ea"/>
                <a:sym typeface="+mn-lt"/>
              </a:rPr>
              <a:t>false</a:t>
            </a:r>
            <a:r>
              <a:rPr lang="zh-CN" altLang="en-US" sz="2000" b="1" dirty="0">
                <a:latin typeface="仿宋" panose="02010609060101010101" pitchFamily="49" charset="-122"/>
                <a:ea typeface="仿宋" panose="02010609060101010101" pitchFamily="49" charset="-122"/>
                <a:cs typeface="+mn-ea"/>
                <a:sym typeface="+mn-lt"/>
              </a:rPr>
              <a:t>，</a:t>
            </a:r>
            <a:r>
              <a:rPr lang="en-US" altLang="zh-CN" sz="2000" b="1" dirty="0">
                <a:latin typeface="仿宋" panose="02010609060101010101" pitchFamily="49" charset="-122"/>
                <a:ea typeface="仿宋" panose="02010609060101010101" pitchFamily="49" charset="-122"/>
                <a:cs typeface="+mn-ea"/>
                <a:sym typeface="+mn-lt"/>
              </a:rPr>
              <a:t>iterator()</a:t>
            </a:r>
            <a:r>
              <a:rPr lang="zh-CN" altLang="en-US" sz="2000" b="1" dirty="0">
                <a:latin typeface="仿宋" panose="02010609060101010101" pitchFamily="49" charset="-122"/>
                <a:ea typeface="仿宋" panose="02010609060101010101" pitchFamily="49" charset="-122"/>
                <a:cs typeface="+mn-ea"/>
                <a:sym typeface="+mn-lt"/>
              </a:rPr>
              <a:t>方法永远返回空，</a:t>
            </a:r>
            <a:r>
              <a:rPr lang="en-US" altLang="zh-CN" sz="2000" b="1" dirty="0">
                <a:latin typeface="仿宋" panose="02010609060101010101" pitchFamily="49" charset="-122"/>
                <a:ea typeface="仿宋" panose="02010609060101010101" pitchFamily="49" charset="-122"/>
                <a:cs typeface="+mn-ea"/>
                <a:sym typeface="+mn-lt"/>
              </a:rPr>
              <a:t>peek()</a:t>
            </a:r>
            <a:r>
              <a:rPr lang="zh-CN" altLang="en-US" sz="2000" b="1" dirty="0">
                <a:latin typeface="仿宋" panose="02010609060101010101" pitchFamily="49" charset="-122"/>
                <a:ea typeface="仿宋" panose="02010609060101010101" pitchFamily="49" charset="-122"/>
                <a:cs typeface="+mn-ea"/>
                <a:sym typeface="+mn-lt"/>
              </a:rPr>
              <a:t>方法永远返回</a:t>
            </a:r>
            <a:r>
              <a:rPr lang="en-US" altLang="zh-CN" sz="2000" b="1" dirty="0">
                <a:latin typeface="仿宋" panose="02010609060101010101" pitchFamily="49" charset="-122"/>
                <a:ea typeface="仿宋" panose="02010609060101010101" pitchFamily="49" charset="-122"/>
                <a:cs typeface="+mn-ea"/>
                <a:sym typeface="+mn-lt"/>
              </a:rPr>
              <a:t>null</a:t>
            </a:r>
            <a:r>
              <a:rPr lang="zh-CN" altLang="en-US" sz="2000" b="1" dirty="0">
                <a:latin typeface="仿宋" panose="02010609060101010101" pitchFamily="49" charset="-122"/>
                <a:ea typeface="仿宋" panose="02010609060101010101" pitchFamily="49" charset="-122"/>
                <a:cs typeface="+mn-ea"/>
                <a:sym typeface="+mn-lt"/>
              </a:rPr>
              <a:t>。</a:t>
            </a:r>
          </a:p>
          <a:p>
            <a:pPr marL="342900" indent="-342900">
              <a:buFont typeface="Wingdings" pitchFamily="2" charset="2"/>
              <a:buChar char="Ø"/>
            </a:pPr>
            <a:r>
              <a:rPr lang="zh-CN" altLang="en-US" sz="2000" b="1" dirty="0">
                <a:latin typeface="仿宋" panose="02010609060101010101" pitchFamily="49" charset="-122"/>
                <a:ea typeface="仿宋" panose="02010609060101010101" pitchFamily="49" charset="-122"/>
                <a:cs typeface="+mn-ea"/>
                <a:sym typeface="+mn-lt"/>
              </a:rPr>
              <a:t>声明一个</a:t>
            </a:r>
            <a:r>
              <a:rPr lang="en-US" altLang="zh-CN" sz="2000" b="1" dirty="0" err="1">
                <a:latin typeface="仿宋" panose="02010609060101010101" pitchFamily="49" charset="-122"/>
                <a:ea typeface="仿宋" panose="02010609060101010101" pitchFamily="49" charset="-122"/>
                <a:cs typeface="+mn-ea"/>
                <a:sym typeface="+mn-lt"/>
              </a:rPr>
              <a:t>SynchronousQueue</a:t>
            </a:r>
            <a:r>
              <a:rPr lang="zh-CN" altLang="en-US" sz="2000" b="1" dirty="0">
                <a:latin typeface="仿宋" panose="02010609060101010101" pitchFamily="49" charset="-122"/>
                <a:ea typeface="仿宋" panose="02010609060101010101" pitchFamily="49" charset="-122"/>
                <a:cs typeface="+mn-ea"/>
                <a:sym typeface="+mn-lt"/>
              </a:rPr>
              <a:t>有两种不同的方式，它们之间有着不太一样的行为。公平模式和非公平模式的区别</a:t>
            </a:r>
            <a:r>
              <a:rPr lang="en-US" altLang="zh-CN"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如果采用公平模式：</a:t>
            </a:r>
            <a:r>
              <a:rPr lang="en-US" altLang="zh-CN" sz="2000" b="1" dirty="0" err="1">
                <a:latin typeface="仿宋" panose="02010609060101010101" pitchFamily="49" charset="-122"/>
                <a:ea typeface="仿宋" panose="02010609060101010101" pitchFamily="49" charset="-122"/>
                <a:cs typeface="+mn-ea"/>
                <a:sym typeface="+mn-lt"/>
              </a:rPr>
              <a:t>SynchronousQueue</a:t>
            </a:r>
            <a:r>
              <a:rPr lang="zh-CN" altLang="en-US" sz="2000" b="1" dirty="0">
                <a:latin typeface="仿宋" panose="02010609060101010101" pitchFamily="49" charset="-122"/>
                <a:ea typeface="仿宋" panose="02010609060101010101" pitchFamily="49" charset="-122"/>
                <a:cs typeface="+mn-ea"/>
                <a:sym typeface="+mn-lt"/>
              </a:rPr>
              <a:t>会采用公平锁，并配合一个</a:t>
            </a:r>
            <a:r>
              <a:rPr lang="en-US" altLang="zh-CN" sz="2000" b="1" dirty="0">
                <a:latin typeface="仿宋" panose="02010609060101010101" pitchFamily="49" charset="-122"/>
                <a:ea typeface="仿宋" panose="02010609060101010101" pitchFamily="49" charset="-122"/>
                <a:cs typeface="+mn-ea"/>
                <a:sym typeface="+mn-lt"/>
              </a:rPr>
              <a:t>FIFO</a:t>
            </a:r>
            <a:r>
              <a:rPr lang="zh-CN" altLang="en-US" sz="2000" b="1" dirty="0">
                <a:latin typeface="仿宋" panose="02010609060101010101" pitchFamily="49" charset="-122"/>
                <a:ea typeface="仿宋" panose="02010609060101010101" pitchFamily="49" charset="-122"/>
                <a:cs typeface="+mn-ea"/>
                <a:sym typeface="+mn-lt"/>
              </a:rPr>
              <a:t>队列来阻塞多余的生产者和消费者，从而体系整体的公平策略；但如果是非公平模式（</a:t>
            </a:r>
            <a:r>
              <a:rPr lang="en-US" altLang="zh-CN" sz="2000" b="1" dirty="0" err="1">
                <a:latin typeface="仿宋" panose="02010609060101010101" pitchFamily="49" charset="-122"/>
                <a:ea typeface="仿宋" panose="02010609060101010101" pitchFamily="49" charset="-122"/>
                <a:cs typeface="+mn-ea"/>
                <a:sym typeface="+mn-lt"/>
              </a:rPr>
              <a:t>SynchronousQueue</a:t>
            </a:r>
            <a:r>
              <a:rPr lang="zh-CN" altLang="en-US" sz="2000" b="1" dirty="0">
                <a:latin typeface="仿宋" panose="02010609060101010101" pitchFamily="49" charset="-122"/>
                <a:ea typeface="仿宋" panose="02010609060101010101" pitchFamily="49" charset="-122"/>
                <a:cs typeface="+mn-ea"/>
                <a:sym typeface="+mn-lt"/>
              </a:rPr>
              <a:t>默认）：</a:t>
            </a:r>
            <a:r>
              <a:rPr lang="en-US" altLang="zh-CN" sz="2000" b="1" dirty="0" err="1">
                <a:latin typeface="仿宋" panose="02010609060101010101" pitchFamily="49" charset="-122"/>
                <a:ea typeface="仿宋" panose="02010609060101010101" pitchFamily="49" charset="-122"/>
                <a:cs typeface="+mn-ea"/>
                <a:sym typeface="+mn-lt"/>
              </a:rPr>
              <a:t>SynchronousQueue</a:t>
            </a:r>
            <a:r>
              <a:rPr lang="zh-CN" altLang="en-US" sz="2000" b="1" dirty="0">
                <a:latin typeface="仿宋" panose="02010609060101010101" pitchFamily="49" charset="-122"/>
                <a:ea typeface="仿宋" panose="02010609060101010101" pitchFamily="49" charset="-122"/>
                <a:cs typeface="+mn-ea"/>
                <a:sym typeface="+mn-lt"/>
              </a:rPr>
              <a:t>采用非公平锁，同时配合一个</a:t>
            </a:r>
            <a:r>
              <a:rPr lang="en-US" altLang="zh-CN" sz="2000" b="1" dirty="0">
                <a:latin typeface="仿宋" panose="02010609060101010101" pitchFamily="49" charset="-122"/>
                <a:ea typeface="仿宋" panose="02010609060101010101" pitchFamily="49" charset="-122"/>
                <a:cs typeface="+mn-ea"/>
                <a:sym typeface="+mn-lt"/>
              </a:rPr>
              <a:t>LIFO</a:t>
            </a:r>
            <a:r>
              <a:rPr lang="zh-CN" altLang="en-US" sz="2000" b="1" dirty="0">
                <a:latin typeface="仿宋" panose="02010609060101010101" pitchFamily="49" charset="-122"/>
                <a:ea typeface="仿宋" panose="02010609060101010101" pitchFamily="49" charset="-122"/>
                <a:cs typeface="+mn-ea"/>
                <a:sym typeface="+mn-lt"/>
              </a:rPr>
              <a:t>队列来管理多余的生产者和消费者，而后一种模式，如果生产者和消费者的处理速度有差距，则很容易出现饥渴的情况，即可能有某些生产者或者是消费者的数据永远都得不到处理。</a:t>
            </a:r>
            <a:endParaRPr lang="en-US" altLang="zh-Hans" sz="2000" b="1" dirty="0">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2741813305"/>
      </p:ext>
    </p:extLst>
  </p:cSld>
  <p:clrMapOvr>
    <a:masterClrMapping/>
  </p:clrMapOvr>
  <p:transition spd="slow">
    <p:wip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err="1">
                <a:solidFill>
                  <a:srgbClr val="7030A0"/>
                </a:solidFill>
                <a:latin typeface="仿宋" panose="02010609060101010101" pitchFamily="49" charset="-122"/>
                <a:ea typeface="仿宋" panose="02010609060101010101" pitchFamily="49" charset="-122"/>
                <a:cs typeface="+mn-ea"/>
                <a:sym typeface="+mn-lt"/>
              </a:rPr>
              <a:t>LinkedTransferQueue</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3" name="图片 2">
            <a:extLst>
              <a:ext uri="{FF2B5EF4-FFF2-40B4-BE49-F238E27FC236}">
                <a16:creationId xmlns:a16="http://schemas.microsoft.com/office/drawing/2014/main" id="{2C1F5671-2D07-A14B-9759-295DB43384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00594" y="0"/>
            <a:ext cx="4193091" cy="6858000"/>
          </a:xfrm>
          <a:prstGeom prst="rect">
            <a:avLst/>
          </a:prstGeom>
        </p:spPr>
      </p:pic>
      <p:sp>
        <p:nvSpPr>
          <p:cNvPr id="6" name="TextBox 50">
            <a:extLst>
              <a:ext uri="{FF2B5EF4-FFF2-40B4-BE49-F238E27FC236}">
                <a16:creationId xmlns:a16="http://schemas.microsoft.com/office/drawing/2014/main" id="{F1E8321E-B3F4-6746-9146-A00195646DBB}"/>
              </a:ext>
            </a:extLst>
          </p:cNvPr>
          <p:cNvSpPr txBox="1"/>
          <p:nvPr/>
        </p:nvSpPr>
        <p:spPr>
          <a:xfrm>
            <a:off x="265176" y="1316536"/>
            <a:ext cx="6257503" cy="4401205"/>
          </a:xfrm>
          <a:prstGeom prst="rect">
            <a:avLst/>
          </a:prstGeom>
          <a:noFill/>
        </p:spPr>
        <p:txBody>
          <a:bodyPr wrap="square" rtlCol="0">
            <a:spAutoFit/>
          </a:bodyPr>
          <a:lstStyle/>
          <a:p>
            <a:pPr marL="342900" indent="-342900">
              <a:buFont typeface="Wingdings" pitchFamily="2" charset="2"/>
              <a:buChar char="Ø"/>
            </a:pPr>
            <a:r>
              <a:rPr lang="en-US" altLang="zh-CN" sz="2000" b="1" dirty="0" err="1">
                <a:latin typeface="仿宋" panose="02010609060101010101" pitchFamily="49" charset="-122"/>
                <a:ea typeface="仿宋" panose="02010609060101010101" pitchFamily="49" charset="-122"/>
                <a:cs typeface="+mn-ea"/>
                <a:sym typeface="+mn-lt"/>
              </a:rPr>
              <a:t>LinkedTransferQueue</a:t>
            </a:r>
            <a:r>
              <a:rPr lang="zh-CN" altLang="en-US" sz="2000" b="1" dirty="0">
                <a:latin typeface="仿宋" panose="02010609060101010101" pitchFamily="49" charset="-122"/>
                <a:ea typeface="仿宋" panose="02010609060101010101" pitchFamily="49" charset="-122"/>
                <a:cs typeface="+mn-ea"/>
                <a:sym typeface="+mn-lt"/>
              </a:rPr>
              <a:t>在</a:t>
            </a:r>
            <a:r>
              <a:rPr lang="en-US" altLang="zh-CN" sz="2000" b="1" dirty="0">
                <a:latin typeface="仿宋" panose="02010609060101010101" pitchFamily="49" charset="-122"/>
                <a:ea typeface="仿宋" panose="02010609060101010101" pitchFamily="49" charset="-122"/>
                <a:cs typeface="+mn-ea"/>
                <a:sym typeface="+mn-lt"/>
              </a:rPr>
              <a:t>JDK7 </a:t>
            </a:r>
            <a:r>
              <a:rPr lang="zh-CN" altLang="en-US" sz="2000" b="1" dirty="0">
                <a:latin typeface="仿宋" panose="02010609060101010101" pitchFamily="49" charset="-122"/>
                <a:ea typeface="仿宋" panose="02010609060101010101" pitchFamily="49" charset="-122"/>
                <a:cs typeface="+mn-ea"/>
                <a:sym typeface="+mn-lt"/>
              </a:rPr>
              <a:t>中新增的。无界</a:t>
            </a:r>
            <a:r>
              <a:rPr lang="en-US" altLang="zh-CN" sz="2000" b="1" dirty="0">
                <a:latin typeface="仿宋" panose="02010609060101010101" pitchFamily="49" charset="-122"/>
                <a:ea typeface="仿宋" panose="02010609060101010101" pitchFamily="49" charset="-122"/>
                <a:cs typeface="+mn-ea"/>
                <a:sym typeface="+mn-lt"/>
              </a:rPr>
              <a:t>FIFO</a:t>
            </a:r>
            <a:r>
              <a:rPr lang="zh-CN" altLang="en-US" sz="2000" b="1" dirty="0">
                <a:latin typeface="仿宋" panose="02010609060101010101" pitchFamily="49" charset="-122"/>
                <a:ea typeface="仿宋" panose="02010609060101010101" pitchFamily="49" charset="-122"/>
                <a:cs typeface="+mn-ea"/>
                <a:sym typeface="+mn-lt"/>
              </a:rPr>
              <a:t>线程安全的阻塞队列。 </a:t>
            </a:r>
          </a:p>
          <a:p>
            <a:pPr marL="342900" indent="-342900">
              <a:buFont typeface="Wingdings" pitchFamily="2" charset="2"/>
              <a:buChar char="Ø"/>
            </a:pPr>
            <a:r>
              <a:rPr lang="en-US" altLang="zh-CN" sz="2000" b="1" dirty="0">
                <a:latin typeface="仿宋" panose="02010609060101010101" pitchFamily="49" charset="-122"/>
                <a:ea typeface="仿宋" panose="02010609060101010101" pitchFamily="49" charset="-122"/>
                <a:cs typeface="+mn-ea"/>
                <a:sym typeface="+mn-lt"/>
              </a:rPr>
              <a:t>transfer </a:t>
            </a:r>
            <a:r>
              <a:rPr lang="zh-CN" altLang="en-US" sz="2000" b="1" dirty="0">
                <a:latin typeface="仿宋" panose="02010609060101010101" pitchFamily="49" charset="-122"/>
                <a:ea typeface="仿宋" panose="02010609060101010101" pitchFamily="49" charset="-122"/>
                <a:cs typeface="+mn-ea"/>
                <a:sym typeface="+mn-lt"/>
              </a:rPr>
              <a:t>算法比较复杂，实现很难看明白。大致的理解是采用所谓双重数据结构 </a:t>
            </a:r>
            <a:r>
              <a:rPr lang="en-US" altLang="zh-CN" sz="2000" b="1" dirty="0">
                <a:latin typeface="仿宋" panose="02010609060101010101" pitchFamily="49" charset="-122"/>
                <a:ea typeface="仿宋" panose="02010609060101010101" pitchFamily="49" charset="-122"/>
                <a:cs typeface="+mn-ea"/>
                <a:sym typeface="+mn-lt"/>
              </a:rPr>
              <a:t>(dual data structures) </a:t>
            </a:r>
            <a:r>
              <a:rPr lang="zh-CN" altLang="en-US" sz="2000" b="1" dirty="0">
                <a:latin typeface="仿宋" panose="02010609060101010101" pitchFamily="49" charset="-122"/>
                <a:ea typeface="仿宋" panose="02010609060101010101" pitchFamily="49" charset="-122"/>
                <a:cs typeface="+mn-ea"/>
                <a:sym typeface="+mn-lt"/>
              </a:rPr>
              <a:t>。之所以叫双重，其原因是方法都是通过两个步骤完成：保留与完成。比如消费者线程从一个队列中取元素，发现队列为空，他就生成一个空元素放入队列 </a:t>
            </a:r>
            <a:r>
              <a:rPr lang="en-US" altLang="zh-CN" sz="2000" b="1" dirty="0">
                <a:latin typeface="仿宋" panose="02010609060101010101" pitchFamily="49" charset="-122"/>
                <a:ea typeface="仿宋" panose="02010609060101010101" pitchFamily="49" charset="-122"/>
                <a:cs typeface="+mn-ea"/>
                <a:sym typeface="+mn-lt"/>
              </a:rPr>
              <a:t>, </a:t>
            </a:r>
            <a:r>
              <a:rPr lang="zh-CN" altLang="en-US" sz="2000" b="1" dirty="0">
                <a:latin typeface="仿宋" panose="02010609060101010101" pitchFamily="49" charset="-122"/>
                <a:ea typeface="仿宋" panose="02010609060101010101" pitchFamily="49" charset="-122"/>
                <a:cs typeface="+mn-ea"/>
                <a:sym typeface="+mn-lt"/>
              </a:rPr>
              <a:t>所谓空元素就是数据项字段为空。然后消费者线程在这个字段上旅转等待。这叫保留。直到一个生产者线程意欲向队例中放入一个元素，这里他发现最前面的元素的数据项字段为 </a:t>
            </a:r>
            <a:r>
              <a:rPr lang="en-US" altLang="zh-CN" sz="2000" b="1" dirty="0">
                <a:latin typeface="仿宋" panose="02010609060101010101" pitchFamily="49" charset="-122"/>
                <a:ea typeface="仿宋" panose="02010609060101010101" pitchFamily="49" charset="-122"/>
                <a:cs typeface="+mn-ea"/>
                <a:sym typeface="+mn-lt"/>
              </a:rPr>
              <a:t>NULL</a:t>
            </a:r>
            <a:r>
              <a:rPr lang="zh-CN" altLang="en-US" sz="2000" b="1" dirty="0">
                <a:latin typeface="仿宋" panose="02010609060101010101" pitchFamily="49" charset="-122"/>
                <a:ea typeface="仿宋" panose="02010609060101010101" pitchFamily="49" charset="-122"/>
                <a:cs typeface="+mn-ea"/>
                <a:sym typeface="+mn-lt"/>
              </a:rPr>
              <a:t>，他就直接把自已数据填充到这个元素中，即完成了元素的传送。大体是这个意思，这种方式优美了完成了线程之间的高效协作。</a:t>
            </a:r>
          </a:p>
        </p:txBody>
      </p:sp>
    </p:spTree>
    <p:extLst>
      <p:ext uri="{BB962C8B-B14F-4D97-AF65-F5344CB8AC3E}">
        <p14:creationId xmlns:p14="http://schemas.microsoft.com/office/powerpoint/2010/main" val="82559962"/>
      </p:ext>
    </p:extLst>
  </p:cSld>
  <p:clrMapOvr>
    <a:masterClrMapping/>
  </p:clrMapOvr>
  <p:transition spd="slow">
    <p:wip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err="1">
                <a:solidFill>
                  <a:srgbClr val="7030A0"/>
                </a:solidFill>
                <a:latin typeface="仿宋" panose="02010609060101010101" pitchFamily="49" charset="-122"/>
                <a:ea typeface="仿宋" panose="02010609060101010101" pitchFamily="49" charset="-122"/>
                <a:cs typeface="+mn-ea"/>
                <a:sym typeface="+mn-lt"/>
              </a:rPr>
              <a:t>LinkedBlockingDeque</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3" name="图片 2">
            <a:extLst>
              <a:ext uri="{FF2B5EF4-FFF2-40B4-BE49-F238E27FC236}">
                <a16:creationId xmlns:a16="http://schemas.microsoft.com/office/drawing/2014/main" id="{81BE219A-FD44-9E4E-9495-97EF3A2B48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98909" y="-3038"/>
            <a:ext cx="4193091" cy="6858000"/>
          </a:xfrm>
          <a:prstGeom prst="rect">
            <a:avLst/>
          </a:prstGeom>
        </p:spPr>
      </p:pic>
      <p:sp>
        <p:nvSpPr>
          <p:cNvPr id="6" name="TextBox 50">
            <a:extLst>
              <a:ext uri="{FF2B5EF4-FFF2-40B4-BE49-F238E27FC236}">
                <a16:creationId xmlns:a16="http://schemas.microsoft.com/office/drawing/2014/main" id="{7BFA9989-6778-B549-B6CF-18A930576A8E}"/>
              </a:ext>
            </a:extLst>
          </p:cNvPr>
          <p:cNvSpPr txBox="1"/>
          <p:nvPr/>
        </p:nvSpPr>
        <p:spPr>
          <a:xfrm>
            <a:off x="265176" y="1124176"/>
            <a:ext cx="7881297" cy="5632311"/>
          </a:xfrm>
          <a:prstGeom prst="rect">
            <a:avLst/>
          </a:prstGeom>
          <a:noFill/>
        </p:spPr>
        <p:txBody>
          <a:bodyPr wrap="square" rtlCol="0">
            <a:spAutoFit/>
          </a:bodyPr>
          <a:lstStyle/>
          <a:p>
            <a:pPr marL="342900" indent="-342900">
              <a:buFont typeface="Wingdings" pitchFamily="2" charset="2"/>
              <a:buChar char="Ø"/>
            </a:pPr>
            <a:r>
              <a:rPr lang="en-US" altLang="zh-CN" b="1" dirty="0" err="1">
                <a:latin typeface="仿宋" panose="02010609060101010101" pitchFamily="49" charset="-122"/>
                <a:ea typeface="仿宋" panose="02010609060101010101" pitchFamily="49" charset="-122"/>
                <a:cs typeface="+mn-ea"/>
                <a:sym typeface="+mn-lt"/>
              </a:rPr>
              <a:t>Deque</a:t>
            </a:r>
            <a:r>
              <a:rPr lang="zh-CN" altLang="en-US" b="1" dirty="0">
                <a:latin typeface="仿宋" panose="02010609060101010101" pitchFamily="49" charset="-122"/>
                <a:ea typeface="仿宋" panose="02010609060101010101" pitchFamily="49" charset="-122"/>
                <a:cs typeface="+mn-ea"/>
                <a:sym typeface="+mn-lt"/>
              </a:rPr>
              <a:t>是一个双端队列，</a:t>
            </a:r>
            <a:r>
              <a:rPr lang="en-US" altLang="zh-CN" b="1" dirty="0" err="1">
                <a:latin typeface="仿宋" panose="02010609060101010101" pitchFamily="49" charset="-122"/>
                <a:ea typeface="仿宋" panose="02010609060101010101" pitchFamily="49" charset="-122"/>
                <a:cs typeface="+mn-ea"/>
                <a:sym typeface="+mn-lt"/>
              </a:rPr>
              <a:t>deque</a:t>
            </a:r>
            <a:r>
              <a:rPr lang="en-US" altLang="zh-CN" b="1" dirty="0">
                <a:latin typeface="仿宋" panose="02010609060101010101" pitchFamily="49" charset="-122"/>
                <a:ea typeface="仿宋" panose="02010609060101010101" pitchFamily="49" charset="-122"/>
                <a:cs typeface="+mn-ea"/>
                <a:sym typeface="+mn-lt"/>
              </a:rPr>
              <a:t>(</a:t>
            </a:r>
            <a:r>
              <a:rPr lang="zh-CN" altLang="en-US" b="1" dirty="0">
                <a:latin typeface="仿宋" panose="02010609060101010101" pitchFamily="49" charset="-122"/>
                <a:ea typeface="仿宋" panose="02010609060101010101" pitchFamily="49" charset="-122"/>
                <a:cs typeface="+mn-ea"/>
                <a:sym typeface="+mn-lt"/>
              </a:rPr>
              <a:t>双端队列</a:t>
            </a:r>
            <a:r>
              <a:rPr lang="en-US" altLang="zh-CN" b="1" dirty="0">
                <a:latin typeface="仿宋" panose="02010609060101010101" pitchFamily="49" charset="-122"/>
                <a:ea typeface="仿宋" panose="02010609060101010101" pitchFamily="49" charset="-122"/>
                <a:cs typeface="+mn-ea"/>
                <a:sym typeface="+mn-lt"/>
              </a:rPr>
              <a:t>) </a:t>
            </a:r>
            <a:r>
              <a:rPr lang="zh-CN" altLang="en-US" b="1" dirty="0">
                <a:latin typeface="仿宋" panose="02010609060101010101" pitchFamily="49" charset="-122"/>
                <a:ea typeface="仿宋" panose="02010609060101010101" pitchFamily="49" charset="-122"/>
                <a:cs typeface="+mn-ea"/>
                <a:sym typeface="+mn-lt"/>
              </a:rPr>
              <a:t>是 </a:t>
            </a:r>
            <a:r>
              <a:rPr lang="en-US" altLang="zh-CN" b="1" dirty="0">
                <a:latin typeface="仿宋" panose="02010609060101010101" pitchFamily="49" charset="-122"/>
                <a:ea typeface="仿宋" panose="02010609060101010101" pitchFamily="49" charset="-122"/>
                <a:cs typeface="+mn-ea"/>
                <a:sym typeface="+mn-lt"/>
              </a:rPr>
              <a:t>"Double Ended Queue" </a:t>
            </a:r>
            <a:r>
              <a:rPr lang="zh-CN" altLang="en-US" b="1" dirty="0">
                <a:latin typeface="仿宋" panose="02010609060101010101" pitchFamily="49" charset="-122"/>
                <a:ea typeface="仿宋" panose="02010609060101010101" pitchFamily="49" charset="-122"/>
                <a:cs typeface="+mn-ea"/>
                <a:sym typeface="+mn-lt"/>
              </a:rPr>
              <a:t>的缩写。因此，双端队列是一个你可以从任意一端插入或者抽取元素的队列。实现了在队列头和队列尾的高效插入和移除。</a:t>
            </a:r>
          </a:p>
          <a:p>
            <a:pPr marL="342900" indent="-342900">
              <a:buFont typeface="Wingdings" pitchFamily="2" charset="2"/>
              <a:buChar char="Ø"/>
            </a:pPr>
            <a:r>
              <a:rPr lang="en-US" altLang="zh-CN" b="1" dirty="0" err="1">
                <a:latin typeface="仿宋" panose="02010609060101010101" pitchFamily="49" charset="-122"/>
                <a:ea typeface="仿宋" panose="02010609060101010101" pitchFamily="49" charset="-122"/>
                <a:cs typeface="+mn-ea"/>
                <a:sym typeface="+mn-lt"/>
              </a:rPr>
              <a:t>BlockingDeque</a:t>
            </a:r>
            <a:r>
              <a:rPr lang="en-US" altLang="zh-CN" b="1" dirty="0">
                <a:latin typeface="仿宋" panose="02010609060101010101" pitchFamily="49" charset="-122"/>
                <a:ea typeface="仿宋" panose="02010609060101010101" pitchFamily="49" charset="-122"/>
                <a:cs typeface="+mn-ea"/>
                <a:sym typeface="+mn-lt"/>
              </a:rPr>
              <a:t> </a:t>
            </a:r>
            <a:r>
              <a:rPr lang="zh-CN" altLang="en-US" b="1" dirty="0">
                <a:latin typeface="仿宋" panose="02010609060101010101" pitchFamily="49" charset="-122"/>
                <a:ea typeface="仿宋" panose="02010609060101010101" pitchFamily="49" charset="-122"/>
                <a:cs typeface="+mn-ea"/>
                <a:sym typeface="+mn-lt"/>
              </a:rPr>
              <a:t>类是一个双端队列，在不能够插入元素时，它将阻塞住试图插入元素的线程；在不能够抽取元素时，它将阻塞住试图抽取的线程。正如阻塞队列使用与生产者</a:t>
            </a:r>
            <a:r>
              <a:rPr lang="en-US" altLang="zh-CN" b="1" dirty="0">
                <a:latin typeface="仿宋" panose="02010609060101010101" pitchFamily="49" charset="-122"/>
                <a:ea typeface="仿宋" panose="02010609060101010101" pitchFamily="49" charset="-122"/>
                <a:cs typeface="+mn-ea"/>
                <a:sym typeface="+mn-lt"/>
              </a:rPr>
              <a:t>-</a:t>
            </a:r>
            <a:r>
              <a:rPr lang="zh-CN" altLang="en-US" b="1" dirty="0">
                <a:latin typeface="仿宋" panose="02010609060101010101" pitchFamily="49" charset="-122"/>
                <a:ea typeface="仿宋" panose="02010609060101010101" pitchFamily="49" charset="-122"/>
                <a:cs typeface="+mn-ea"/>
                <a:sym typeface="+mn-lt"/>
              </a:rPr>
              <a:t>消费者模式，双端队列同样适用于另一种相关模式，即工作密取。在生产者</a:t>
            </a:r>
            <a:r>
              <a:rPr lang="en-US" altLang="zh-CN" b="1" dirty="0">
                <a:latin typeface="仿宋" panose="02010609060101010101" pitchFamily="49" charset="-122"/>
                <a:ea typeface="仿宋" panose="02010609060101010101" pitchFamily="49" charset="-122"/>
                <a:cs typeface="+mn-ea"/>
                <a:sym typeface="+mn-lt"/>
              </a:rPr>
              <a:t>-</a:t>
            </a:r>
            <a:r>
              <a:rPr lang="zh-CN" altLang="en-US" b="1" dirty="0">
                <a:latin typeface="仿宋" panose="02010609060101010101" pitchFamily="49" charset="-122"/>
                <a:ea typeface="仿宋" panose="02010609060101010101" pitchFamily="49" charset="-122"/>
                <a:cs typeface="+mn-ea"/>
                <a:sym typeface="+mn-lt"/>
              </a:rPr>
              <a:t>消费者设计中，所有消费者有一个共享的工作队列，而在工作密取设计中，每个消费者都有各自的双端队列。如果一个消费者完成了自己双端队列中的全部工作，那么它可以从其它消费者双端队列末尾秘密地获取工作。密取工作模式比传统的生产者</a:t>
            </a:r>
            <a:r>
              <a:rPr lang="en-US" altLang="zh-CN" b="1" dirty="0">
                <a:latin typeface="仿宋" panose="02010609060101010101" pitchFamily="49" charset="-122"/>
                <a:ea typeface="仿宋" panose="02010609060101010101" pitchFamily="49" charset="-122"/>
                <a:cs typeface="+mn-ea"/>
                <a:sym typeface="+mn-lt"/>
              </a:rPr>
              <a:t>-</a:t>
            </a:r>
            <a:r>
              <a:rPr lang="zh-CN" altLang="en-US" b="1" dirty="0">
                <a:latin typeface="仿宋" panose="02010609060101010101" pitchFamily="49" charset="-122"/>
                <a:ea typeface="仿宋" panose="02010609060101010101" pitchFamily="49" charset="-122"/>
                <a:cs typeface="+mn-ea"/>
                <a:sym typeface="+mn-lt"/>
              </a:rPr>
              <a:t>消费者模式具有更高的可伸缩性，这是因为工作者线程不会在单个共享的任务队列上发生竞争。在大多数时候，它们都只是访问自己的双端队列，从而极大地减少了竞争。当工作者线程需要访问另一个队列时，它会从队列的尾部而不是头部获取工作，因此进一步降低了队列上的竞争程度。</a:t>
            </a:r>
          </a:p>
          <a:p>
            <a:pPr marL="342900" indent="-342900">
              <a:buFont typeface="Wingdings" pitchFamily="2" charset="2"/>
              <a:buChar char="Ø"/>
            </a:pPr>
            <a:r>
              <a:rPr lang="en-US" altLang="zh-CN" b="1" dirty="0" err="1">
                <a:latin typeface="仿宋" panose="02010609060101010101" pitchFamily="49" charset="-122"/>
                <a:ea typeface="仿宋" panose="02010609060101010101" pitchFamily="49" charset="-122"/>
                <a:cs typeface="+mn-ea"/>
                <a:sym typeface="+mn-lt"/>
              </a:rPr>
              <a:t>LinkedBlockingDeque</a:t>
            </a:r>
            <a:r>
              <a:rPr lang="zh-CN" altLang="en-US" b="1" dirty="0">
                <a:latin typeface="仿宋" panose="02010609060101010101" pitchFamily="49" charset="-122"/>
                <a:ea typeface="仿宋" panose="02010609060101010101" pitchFamily="49" charset="-122"/>
                <a:cs typeface="+mn-ea"/>
                <a:sym typeface="+mn-lt"/>
              </a:rPr>
              <a:t>是双向链表实现的双向并发阻塞队列。该阻塞队列同时支持</a:t>
            </a:r>
            <a:r>
              <a:rPr lang="en-US" altLang="zh-CN" b="1" dirty="0">
                <a:latin typeface="仿宋" panose="02010609060101010101" pitchFamily="49" charset="-122"/>
                <a:ea typeface="仿宋" panose="02010609060101010101" pitchFamily="49" charset="-122"/>
                <a:cs typeface="+mn-ea"/>
                <a:sym typeface="+mn-lt"/>
              </a:rPr>
              <a:t>FIFO</a:t>
            </a:r>
            <a:r>
              <a:rPr lang="zh-CN" altLang="en-US" b="1" dirty="0">
                <a:latin typeface="仿宋" panose="02010609060101010101" pitchFamily="49" charset="-122"/>
                <a:ea typeface="仿宋" panose="02010609060101010101" pitchFamily="49" charset="-122"/>
                <a:cs typeface="+mn-ea"/>
                <a:sym typeface="+mn-lt"/>
              </a:rPr>
              <a:t>和</a:t>
            </a:r>
            <a:r>
              <a:rPr lang="en-US" altLang="zh-CN" b="1" dirty="0">
                <a:latin typeface="仿宋" panose="02010609060101010101" pitchFamily="49" charset="-122"/>
                <a:ea typeface="仿宋" panose="02010609060101010101" pitchFamily="49" charset="-122"/>
                <a:cs typeface="+mn-ea"/>
                <a:sym typeface="+mn-lt"/>
              </a:rPr>
              <a:t>FILO</a:t>
            </a:r>
            <a:r>
              <a:rPr lang="zh-CN" altLang="en-US" b="1" dirty="0">
                <a:latin typeface="仿宋" panose="02010609060101010101" pitchFamily="49" charset="-122"/>
                <a:ea typeface="仿宋" panose="02010609060101010101" pitchFamily="49" charset="-122"/>
                <a:cs typeface="+mn-ea"/>
                <a:sym typeface="+mn-lt"/>
              </a:rPr>
              <a:t>两种操作方式，即可以从队列的头和尾同时操作</a:t>
            </a:r>
            <a:r>
              <a:rPr lang="en-US" altLang="zh-CN" b="1" dirty="0">
                <a:latin typeface="仿宋" panose="02010609060101010101" pitchFamily="49" charset="-122"/>
                <a:ea typeface="仿宋" panose="02010609060101010101" pitchFamily="49" charset="-122"/>
                <a:cs typeface="+mn-ea"/>
                <a:sym typeface="+mn-lt"/>
              </a:rPr>
              <a:t>(</a:t>
            </a:r>
            <a:r>
              <a:rPr lang="zh-CN" altLang="en-US" b="1" dirty="0">
                <a:latin typeface="仿宋" panose="02010609060101010101" pitchFamily="49" charset="-122"/>
                <a:ea typeface="仿宋" panose="02010609060101010101" pitchFamily="49" charset="-122"/>
                <a:cs typeface="+mn-ea"/>
                <a:sym typeface="+mn-lt"/>
              </a:rPr>
              <a:t>插入</a:t>
            </a:r>
            <a:r>
              <a:rPr lang="en-US" altLang="zh-CN" b="1" dirty="0">
                <a:latin typeface="仿宋" panose="02010609060101010101" pitchFamily="49" charset="-122"/>
                <a:ea typeface="仿宋" panose="02010609060101010101" pitchFamily="49" charset="-122"/>
                <a:cs typeface="+mn-ea"/>
                <a:sym typeface="+mn-lt"/>
              </a:rPr>
              <a:t>/</a:t>
            </a:r>
            <a:r>
              <a:rPr lang="zh-CN" altLang="en-US" b="1" dirty="0">
                <a:latin typeface="仿宋" panose="02010609060101010101" pitchFamily="49" charset="-122"/>
                <a:ea typeface="仿宋" panose="02010609060101010101" pitchFamily="49" charset="-122"/>
                <a:cs typeface="+mn-ea"/>
                <a:sym typeface="+mn-lt"/>
              </a:rPr>
              <a:t>删除</a:t>
            </a:r>
            <a:r>
              <a:rPr lang="en-US" altLang="zh-CN" b="1" dirty="0">
                <a:latin typeface="仿宋" panose="02010609060101010101" pitchFamily="49" charset="-122"/>
                <a:ea typeface="仿宋" panose="02010609060101010101" pitchFamily="49" charset="-122"/>
                <a:cs typeface="+mn-ea"/>
                <a:sym typeface="+mn-lt"/>
              </a:rPr>
              <a:t>)</a:t>
            </a:r>
            <a:r>
              <a:rPr lang="zh-CN" altLang="en-US" b="1" dirty="0">
                <a:latin typeface="仿宋" panose="02010609060101010101" pitchFamily="49" charset="-122"/>
                <a:ea typeface="仿宋" panose="02010609060101010101" pitchFamily="49" charset="-122"/>
                <a:cs typeface="+mn-ea"/>
                <a:sym typeface="+mn-lt"/>
              </a:rPr>
              <a:t>；并且，该阻塞队列是支持线程安全。此外，</a:t>
            </a:r>
            <a:r>
              <a:rPr lang="en-US" altLang="zh-CN" b="1" dirty="0" err="1">
                <a:latin typeface="仿宋" panose="02010609060101010101" pitchFamily="49" charset="-122"/>
                <a:ea typeface="仿宋" panose="02010609060101010101" pitchFamily="49" charset="-122"/>
                <a:cs typeface="+mn-ea"/>
                <a:sym typeface="+mn-lt"/>
              </a:rPr>
              <a:t>LinkedBlockingDeque</a:t>
            </a:r>
            <a:r>
              <a:rPr lang="zh-CN" altLang="en-US" b="1" dirty="0">
                <a:latin typeface="仿宋" panose="02010609060101010101" pitchFamily="49" charset="-122"/>
                <a:ea typeface="仿宋" panose="02010609060101010101" pitchFamily="49" charset="-122"/>
                <a:cs typeface="+mn-ea"/>
                <a:sym typeface="+mn-lt"/>
              </a:rPr>
              <a:t>还是可选容量的</a:t>
            </a:r>
            <a:r>
              <a:rPr lang="en-US" altLang="zh-CN" b="1" dirty="0">
                <a:latin typeface="仿宋" panose="02010609060101010101" pitchFamily="49" charset="-122"/>
                <a:ea typeface="仿宋" panose="02010609060101010101" pitchFamily="49" charset="-122"/>
                <a:cs typeface="+mn-ea"/>
                <a:sym typeface="+mn-lt"/>
              </a:rPr>
              <a:t>(</a:t>
            </a:r>
            <a:r>
              <a:rPr lang="zh-CN" altLang="en-US" b="1" dirty="0">
                <a:latin typeface="仿宋" panose="02010609060101010101" pitchFamily="49" charset="-122"/>
                <a:ea typeface="仿宋" panose="02010609060101010101" pitchFamily="49" charset="-122"/>
                <a:cs typeface="+mn-ea"/>
                <a:sym typeface="+mn-lt"/>
              </a:rPr>
              <a:t>防止过度膨胀</a:t>
            </a:r>
            <a:r>
              <a:rPr lang="en-US" altLang="zh-CN" b="1" dirty="0">
                <a:latin typeface="仿宋" panose="02010609060101010101" pitchFamily="49" charset="-122"/>
                <a:ea typeface="仿宋" panose="02010609060101010101" pitchFamily="49" charset="-122"/>
                <a:cs typeface="+mn-ea"/>
                <a:sym typeface="+mn-lt"/>
              </a:rPr>
              <a:t>)</a:t>
            </a:r>
            <a:r>
              <a:rPr lang="zh-CN" altLang="en-US" b="1" dirty="0">
                <a:latin typeface="仿宋" panose="02010609060101010101" pitchFamily="49" charset="-122"/>
                <a:ea typeface="仿宋" panose="02010609060101010101" pitchFamily="49" charset="-122"/>
                <a:cs typeface="+mn-ea"/>
                <a:sym typeface="+mn-lt"/>
              </a:rPr>
              <a:t>，即可以指定队列的容量。如果不指定，默认容量大小等于</a:t>
            </a:r>
            <a:r>
              <a:rPr lang="en-US" altLang="zh-CN" b="1" dirty="0" err="1">
                <a:latin typeface="仿宋" panose="02010609060101010101" pitchFamily="49" charset="-122"/>
                <a:ea typeface="仿宋" panose="02010609060101010101" pitchFamily="49" charset="-122"/>
                <a:cs typeface="+mn-ea"/>
                <a:sym typeface="+mn-lt"/>
              </a:rPr>
              <a:t>Integer.MAX_VALUE</a:t>
            </a:r>
            <a:r>
              <a:rPr lang="zh-CN" altLang="en-US" b="1" dirty="0">
                <a:latin typeface="仿宋" panose="02010609060101010101" pitchFamily="49" charset="-122"/>
                <a:ea typeface="仿宋" panose="02010609060101010101" pitchFamily="49" charset="-122"/>
                <a:cs typeface="+mn-ea"/>
                <a:sym typeface="+mn-lt"/>
              </a:rPr>
              <a:t>。</a:t>
            </a:r>
            <a:endParaRPr lang="en-US" altLang="zh-Hans" b="1" dirty="0">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3765615403"/>
      </p:ext>
    </p:extLst>
  </p:cSld>
  <p:clrMapOvr>
    <a:masterClrMapping/>
  </p:clrMapOvr>
  <p:transition spd="slow">
    <p:wip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Java</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Concurrent container</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
        <p:nvSpPr>
          <p:cNvPr id="6" name="TextBox 50">
            <a:extLst>
              <a:ext uri="{FF2B5EF4-FFF2-40B4-BE49-F238E27FC236}">
                <a16:creationId xmlns:a16="http://schemas.microsoft.com/office/drawing/2014/main" id="{826D571E-7191-2E45-92F1-3C4B32D65F24}"/>
              </a:ext>
            </a:extLst>
          </p:cNvPr>
          <p:cNvSpPr txBox="1"/>
          <p:nvPr/>
        </p:nvSpPr>
        <p:spPr>
          <a:xfrm>
            <a:off x="265176" y="1343387"/>
            <a:ext cx="11487142" cy="3046988"/>
          </a:xfrm>
          <a:prstGeom prst="rect">
            <a:avLst/>
          </a:prstGeom>
          <a:noFill/>
        </p:spPr>
        <p:txBody>
          <a:bodyPr wrap="square" rtlCol="0">
            <a:spAutoFit/>
          </a:bodyPr>
          <a:lstStyle/>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ConcurrentHashMap</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ConcurrentLinkedQueue</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ConcurrentLinkedDeque</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ConcurrentNavigableMap</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ConcurrentSkipListMap</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ConcurrentSkipListSet</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CopyOnWriteArrayList</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CopyOnWriteArraySet</a:t>
            </a:r>
            <a:endParaRPr lang="en-US" altLang="zh-Hans" sz="2400" b="1" dirty="0">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55554287"/>
      </p:ext>
    </p:extLst>
  </p:cSld>
  <p:clrMapOvr>
    <a:masterClrMapping/>
  </p:clrMapOvr>
  <p:transition spd="slow">
    <p:wip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err="1">
                <a:solidFill>
                  <a:srgbClr val="7030A0"/>
                </a:solidFill>
                <a:latin typeface="仿宋" panose="02010609060101010101" pitchFamily="49" charset="-122"/>
                <a:ea typeface="仿宋" panose="02010609060101010101" pitchFamily="49" charset="-122"/>
                <a:cs typeface="+mn-ea"/>
                <a:sym typeface="+mn-lt"/>
              </a:rPr>
              <a:t>ConcurrentHashMap</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3" name="图片 2">
            <a:extLst>
              <a:ext uri="{FF2B5EF4-FFF2-40B4-BE49-F238E27FC236}">
                <a16:creationId xmlns:a16="http://schemas.microsoft.com/office/drawing/2014/main" id="{9B277842-8C0E-9B44-9ABD-8E1C67D053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17615" y="0"/>
            <a:ext cx="4193091" cy="6858000"/>
          </a:xfrm>
          <a:prstGeom prst="rect">
            <a:avLst/>
          </a:prstGeom>
        </p:spPr>
      </p:pic>
    </p:spTree>
    <p:extLst>
      <p:ext uri="{BB962C8B-B14F-4D97-AF65-F5344CB8AC3E}">
        <p14:creationId xmlns:p14="http://schemas.microsoft.com/office/powerpoint/2010/main" val="2875259924"/>
      </p:ext>
    </p:extLst>
  </p:cSld>
  <p:clrMapOvr>
    <a:masterClrMapping/>
  </p:clrMapOvr>
  <p:transition spd="slow">
    <p:wip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err="1">
                <a:solidFill>
                  <a:srgbClr val="7030A0"/>
                </a:solidFill>
                <a:latin typeface="仿宋" panose="02010609060101010101" pitchFamily="49" charset="-122"/>
                <a:ea typeface="仿宋" panose="02010609060101010101" pitchFamily="49" charset="-122"/>
                <a:cs typeface="+mn-ea"/>
                <a:sym typeface="+mn-lt"/>
              </a:rPr>
              <a:t>ConcurrentLinkedQueue</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3" name="图片 2">
            <a:extLst>
              <a:ext uri="{FF2B5EF4-FFF2-40B4-BE49-F238E27FC236}">
                <a16:creationId xmlns:a16="http://schemas.microsoft.com/office/drawing/2014/main" id="{E65C1038-EF16-7D4F-8C32-3C072D07E3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16379" y="106878"/>
            <a:ext cx="4193091" cy="6858000"/>
          </a:xfrm>
          <a:prstGeom prst="rect">
            <a:avLst/>
          </a:prstGeom>
        </p:spPr>
      </p:pic>
    </p:spTree>
    <p:extLst>
      <p:ext uri="{BB962C8B-B14F-4D97-AF65-F5344CB8AC3E}">
        <p14:creationId xmlns:p14="http://schemas.microsoft.com/office/powerpoint/2010/main" val="2475131144"/>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zh-CN" altLang="en-US" sz="2800" b="1" dirty="0">
                <a:solidFill>
                  <a:srgbClr val="7030A0"/>
                </a:solidFill>
                <a:latin typeface="仿宋" panose="02010609060101010101" pitchFamily="49" charset="-122"/>
                <a:ea typeface="仿宋" panose="02010609060101010101" pitchFamily="49" charset="-122"/>
                <a:cs typeface="+mn-ea"/>
                <a:sym typeface="+mn-lt"/>
              </a:rPr>
              <a:t>（</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1</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）不可变</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sp>
        <p:nvSpPr>
          <p:cNvPr id="7" name="Text Box 49">
            <a:extLst>
              <a:ext uri="{FF2B5EF4-FFF2-40B4-BE49-F238E27FC236}">
                <a16:creationId xmlns:a16="http://schemas.microsoft.com/office/drawing/2014/main" id="{84F04E6A-E047-1D44-994F-0FE2B24B3B47}"/>
              </a:ext>
            </a:extLst>
          </p:cNvPr>
          <p:cNvSpPr txBox="1">
            <a:spLocks noChangeArrowheads="1"/>
          </p:cNvSpPr>
          <p:nvPr/>
        </p:nvSpPr>
        <p:spPr bwMode="gray">
          <a:xfrm>
            <a:off x="265176" y="1741161"/>
            <a:ext cx="11548753"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zh-Hans" altLang="en-US" sz="2800" b="1" dirty="0">
                <a:latin typeface="FangSong" panose="02010609060101010101" pitchFamily="49" charset="-122"/>
                <a:ea typeface="FangSong" panose="02010609060101010101" pitchFamily="49" charset="-122"/>
              </a:rPr>
              <a:t>    </a:t>
            </a:r>
            <a:r>
              <a:rPr lang="zh-CN" altLang="en-US" sz="2800" b="1" dirty="0">
                <a:latin typeface="FangSong" panose="02010609060101010101" pitchFamily="49" charset="-122"/>
                <a:ea typeface="FangSong" panose="02010609060101010101" pitchFamily="49" charset="-122"/>
              </a:rPr>
              <a:t>不可变的对象一定是线程安全的，并且永远也不需要额外的同步。因为一个不可变的对象只要构建正确，其外部可见状态永远也不会改变，永远也不会看到它处于不一致的状态。</a:t>
            </a:r>
            <a:r>
              <a:rPr lang="en-US" altLang="zh-Hans" sz="2800" b="1" dirty="0">
                <a:latin typeface="FangSong" panose="02010609060101010101" pitchFamily="49" charset="-122"/>
                <a:ea typeface="FangSong" panose="02010609060101010101" pitchFamily="49" charset="-122"/>
              </a:rPr>
              <a:t>Java</a:t>
            </a:r>
            <a:r>
              <a:rPr lang="zh-CN" altLang="en-US" sz="2800" b="1" dirty="0">
                <a:latin typeface="FangSong" panose="02010609060101010101" pitchFamily="49" charset="-122"/>
                <a:ea typeface="FangSong" panose="02010609060101010101" pitchFamily="49" charset="-122"/>
              </a:rPr>
              <a:t>类库中大多数基本数值类如</a:t>
            </a:r>
            <a:r>
              <a:rPr lang="en-US" altLang="zh-Hans" sz="2800" b="1" dirty="0">
                <a:latin typeface="FangSong" panose="02010609060101010101" pitchFamily="49" charset="-122"/>
                <a:ea typeface="FangSong" panose="02010609060101010101" pitchFamily="49" charset="-122"/>
              </a:rPr>
              <a:t>Integer</a:t>
            </a:r>
            <a:r>
              <a:rPr lang="zh-Hans" altLang="en-US" sz="2800" b="1" dirty="0">
                <a:latin typeface="FangSong" panose="02010609060101010101" pitchFamily="49" charset="-122"/>
                <a:ea typeface="FangSong" panose="02010609060101010101" pitchFamily="49" charset="-122"/>
              </a:rPr>
              <a:t>、</a:t>
            </a:r>
            <a:r>
              <a:rPr lang="en-US" altLang="zh-Hans" sz="2800" b="1" dirty="0">
                <a:latin typeface="FangSong" panose="02010609060101010101" pitchFamily="49" charset="-122"/>
                <a:ea typeface="FangSong" panose="02010609060101010101" pitchFamily="49" charset="-122"/>
              </a:rPr>
              <a:t>String</a:t>
            </a:r>
            <a:r>
              <a:rPr lang="zh-CN" altLang="en-US" sz="2800" b="1" dirty="0">
                <a:latin typeface="FangSong" panose="02010609060101010101" pitchFamily="49" charset="-122"/>
                <a:ea typeface="FangSong" panose="02010609060101010101" pitchFamily="49" charset="-122"/>
              </a:rPr>
              <a:t>和</a:t>
            </a:r>
            <a:r>
              <a:rPr lang="en-US" altLang="zh-Hans" sz="2800" b="1" dirty="0" err="1">
                <a:latin typeface="FangSong" panose="02010609060101010101" pitchFamily="49" charset="-122"/>
                <a:ea typeface="FangSong" panose="02010609060101010101" pitchFamily="49" charset="-122"/>
              </a:rPr>
              <a:t>BigInteger</a:t>
            </a:r>
            <a:r>
              <a:rPr lang="zh-CN" altLang="en-US" sz="2800" b="1" dirty="0">
                <a:latin typeface="FangSong" panose="02010609060101010101" pitchFamily="49" charset="-122"/>
                <a:ea typeface="FangSong" panose="02010609060101010101" pitchFamily="49" charset="-122"/>
              </a:rPr>
              <a:t>都是不可变的。</a:t>
            </a:r>
            <a:endParaRPr lang="en-US" altLang="zh-CN" sz="2800" b="1" i="1" dirty="0">
              <a:latin typeface="FangSong" panose="02010609060101010101" pitchFamily="49" charset="-122"/>
              <a:ea typeface="FangSong" panose="02010609060101010101" pitchFamily="49" charset="-122"/>
            </a:endParaRPr>
          </a:p>
        </p:txBody>
      </p:sp>
    </p:spTree>
    <p:extLst>
      <p:ext uri="{BB962C8B-B14F-4D97-AF65-F5344CB8AC3E}">
        <p14:creationId xmlns:p14="http://schemas.microsoft.com/office/powerpoint/2010/main" val="2979787624"/>
      </p:ext>
    </p:extLst>
  </p:cSld>
  <p:clrMapOvr>
    <a:masterClrMapping/>
  </p:clrMapOvr>
  <p:transition spd="slow">
    <p:wip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err="1">
                <a:solidFill>
                  <a:srgbClr val="7030A0"/>
                </a:solidFill>
                <a:latin typeface="仿宋" panose="02010609060101010101" pitchFamily="49" charset="-122"/>
                <a:ea typeface="仿宋" panose="02010609060101010101" pitchFamily="49" charset="-122"/>
                <a:cs typeface="+mn-ea"/>
                <a:sym typeface="+mn-lt"/>
              </a:rPr>
              <a:t>ConcurrentSkipListMap</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3" name="图片 2">
            <a:extLst>
              <a:ext uri="{FF2B5EF4-FFF2-40B4-BE49-F238E27FC236}">
                <a16:creationId xmlns:a16="http://schemas.microsoft.com/office/drawing/2014/main" id="{E95F74EB-194A-924D-BDD0-FE4FAB3FFF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73874" y="0"/>
            <a:ext cx="4193091" cy="6858000"/>
          </a:xfrm>
          <a:prstGeom prst="rect">
            <a:avLst/>
          </a:prstGeom>
        </p:spPr>
      </p:pic>
    </p:spTree>
    <p:extLst>
      <p:ext uri="{BB962C8B-B14F-4D97-AF65-F5344CB8AC3E}">
        <p14:creationId xmlns:p14="http://schemas.microsoft.com/office/powerpoint/2010/main" val="716830438"/>
      </p:ext>
    </p:extLst>
  </p:cSld>
  <p:clrMapOvr>
    <a:masterClrMapping/>
  </p:clrMapOvr>
  <p:transition spd="slow">
    <p:wip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err="1">
                <a:solidFill>
                  <a:srgbClr val="7030A0"/>
                </a:solidFill>
                <a:latin typeface="仿宋" panose="02010609060101010101" pitchFamily="49" charset="-122"/>
                <a:ea typeface="仿宋" panose="02010609060101010101" pitchFamily="49" charset="-122"/>
                <a:cs typeface="+mn-ea"/>
                <a:sym typeface="+mn-lt"/>
              </a:rPr>
              <a:t>CopyOnWriteArrayList</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3" name="图片 2">
            <a:extLst>
              <a:ext uri="{FF2B5EF4-FFF2-40B4-BE49-F238E27FC236}">
                <a16:creationId xmlns:a16="http://schemas.microsoft.com/office/drawing/2014/main" id="{6234C4FA-A05D-C44D-80E3-F0849B9821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38249" y="0"/>
            <a:ext cx="4193091" cy="6858000"/>
          </a:xfrm>
          <a:prstGeom prst="rect">
            <a:avLst/>
          </a:prstGeom>
        </p:spPr>
      </p:pic>
    </p:spTree>
    <p:extLst>
      <p:ext uri="{BB962C8B-B14F-4D97-AF65-F5344CB8AC3E}">
        <p14:creationId xmlns:p14="http://schemas.microsoft.com/office/powerpoint/2010/main" val="3812278681"/>
      </p:ext>
    </p:extLst>
  </p:cSld>
  <p:clrMapOvr>
    <a:masterClrMapping/>
  </p:clrMapOvr>
  <p:transition spd="slow">
    <p:wip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2" name="图片 1">
            <a:extLst>
              <a:ext uri="{FF2B5EF4-FFF2-40B4-BE49-F238E27FC236}">
                <a16:creationId xmlns:a16="http://schemas.microsoft.com/office/drawing/2014/main" id="{0AA03ED6-FE39-4340-B055-35E8B4C7F011}"/>
              </a:ext>
            </a:extLst>
          </p:cNvPr>
          <p:cNvPicPr>
            <a:picLocks noChangeAspect="1"/>
          </p:cNvPicPr>
          <p:nvPr/>
        </p:nvPicPr>
        <p:blipFill>
          <a:blip r:embed="rId3"/>
          <a:stretch>
            <a:fillRect/>
          </a:stretch>
        </p:blipFill>
        <p:spPr>
          <a:xfrm>
            <a:off x="2436376" y="843573"/>
            <a:ext cx="7111386" cy="5183154"/>
          </a:xfrm>
          <a:prstGeom prst="rect">
            <a:avLst/>
          </a:prstGeom>
        </p:spPr>
      </p:pic>
    </p:spTree>
    <p:extLst>
      <p:ext uri="{BB962C8B-B14F-4D97-AF65-F5344CB8AC3E}">
        <p14:creationId xmlns:p14="http://schemas.microsoft.com/office/powerpoint/2010/main" val="723830000"/>
      </p:ext>
    </p:extLst>
  </p:cSld>
  <p:clrMapOvr>
    <a:masterClrMapping/>
  </p:clrMapOvr>
  <p:transition spd="slow">
    <p:wip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zh-CN" altLang="en-US" sz="2800" b="1" dirty="0">
                <a:solidFill>
                  <a:srgbClr val="7030A0"/>
                </a:solidFill>
                <a:latin typeface="仿宋" panose="02010609060101010101" pitchFamily="49" charset="-122"/>
                <a:ea typeface="仿宋" panose="02010609060101010101" pitchFamily="49" charset="-122"/>
                <a:cs typeface="+mn-ea"/>
                <a:sym typeface="+mn-lt"/>
              </a:rPr>
              <a:t>推荐书籍（</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1</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5" name="图片 4">
            <a:extLst>
              <a:ext uri="{FF2B5EF4-FFF2-40B4-BE49-F238E27FC236}">
                <a16:creationId xmlns:a16="http://schemas.microsoft.com/office/drawing/2014/main" id="{0C3CFBF0-51B4-9642-A85E-A706751FBE47}"/>
              </a:ext>
            </a:extLst>
          </p:cNvPr>
          <p:cNvPicPr>
            <a:picLocks noChangeAspect="1"/>
          </p:cNvPicPr>
          <p:nvPr/>
        </p:nvPicPr>
        <p:blipFill>
          <a:blip r:embed="rId2"/>
          <a:stretch>
            <a:fillRect/>
          </a:stretch>
        </p:blipFill>
        <p:spPr>
          <a:xfrm>
            <a:off x="265176" y="1852553"/>
            <a:ext cx="2726349" cy="3497283"/>
          </a:xfrm>
          <a:prstGeom prst="rect">
            <a:avLst/>
          </a:prstGeom>
        </p:spPr>
      </p:pic>
      <p:pic>
        <p:nvPicPr>
          <p:cNvPr id="6" name="图片 5">
            <a:extLst>
              <a:ext uri="{FF2B5EF4-FFF2-40B4-BE49-F238E27FC236}">
                <a16:creationId xmlns:a16="http://schemas.microsoft.com/office/drawing/2014/main" id="{2CE3D130-A84D-8248-B9CC-D33E4499542B}"/>
              </a:ext>
            </a:extLst>
          </p:cNvPr>
          <p:cNvPicPr>
            <a:picLocks noChangeAspect="1"/>
          </p:cNvPicPr>
          <p:nvPr/>
        </p:nvPicPr>
        <p:blipFill>
          <a:blip r:embed="rId3"/>
          <a:stretch>
            <a:fillRect/>
          </a:stretch>
        </p:blipFill>
        <p:spPr>
          <a:xfrm>
            <a:off x="6339233" y="1852552"/>
            <a:ext cx="2646592" cy="3497283"/>
          </a:xfrm>
          <a:prstGeom prst="rect">
            <a:avLst/>
          </a:prstGeom>
        </p:spPr>
      </p:pic>
      <p:pic>
        <p:nvPicPr>
          <p:cNvPr id="7" name="图片 6">
            <a:extLst>
              <a:ext uri="{FF2B5EF4-FFF2-40B4-BE49-F238E27FC236}">
                <a16:creationId xmlns:a16="http://schemas.microsoft.com/office/drawing/2014/main" id="{C271520E-339D-AE43-B738-F8DB0AE818AB}"/>
              </a:ext>
            </a:extLst>
          </p:cNvPr>
          <p:cNvPicPr>
            <a:picLocks noChangeAspect="1"/>
          </p:cNvPicPr>
          <p:nvPr/>
        </p:nvPicPr>
        <p:blipFill>
          <a:blip r:embed="rId4"/>
          <a:stretch>
            <a:fillRect/>
          </a:stretch>
        </p:blipFill>
        <p:spPr>
          <a:xfrm>
            <a:off x="9311121" y="1852552"/>
            <a:ext cx="2792839" cy="3497283"/>
          </a:xfrm>
          <a:prstGeom prst="rect">
            <a:avLst/>
          </a:prstGeom>
        </p:spPr>
      </p:pic>
      <p:pic>
        <p:nvPicPr>
          <p:cNvPr id="8" name="图片 7">
            <a:extLst>
              <a:ext uri="{FF2B5EF4-FFF2-40B4-BE49-F238E27FC236}">
                <a16:creationId xmlns:a16="http://schemas.microsoft.com/office/drawing/2014/main" id="{7AC9CB26-8E68-A242-ADC1-DB37601970D9}"/>
              </a:ext>
            </a:extLst>
          </p:cNvPr>
          <p:cNvPicPr>
            <a:picLocks noChangeAspect="1"/>
          </p:cNvPicPr>
          <p:nvPr/>
        </p:nvPicPr>
        <p:blipFill>
          <a:blip r:embed="rId5"/>
          <a:stretch>
            <a:fillRect/>
          </a:stretch>
        </p:blipFill>
        <p:spPr>
          <a:xfrm>
            <a:off x="3316821" y="1852552"/>
            <a:ext cx="2697116" cy="3497283"/>
          </a:xfrm>
          <a:prstGeom prst="rect">
            <a:avLst/>
          </a:prstGeom>
        </p:spPr>
      </p:pic>
      <p:sp>
        <p:nvSpPr>
          <p:cNvPr id="9" name="文本框 8">
            <a:extLst>
              <a:ext uri="{FF2B5EF4-FFF2-40B4-BE49-F238E27FC236}">
                <a16:creationId xmlns:a16="http://schemas.microsoft.com/office/drawing/2014/main" id="{820168B4-487E-2940-B49C-3DB5395F8C0A}"/>
              </a:ext>
            </a:extLst>
          </p:cNvPr>
          <p:cNvSpPr txBox="1"/>
          <p:nvPr/>
        </p:nvSpPr>
        <p:spPr>
          <a:xfrm>
            <a:off x="7932717" y="5771408"/>
            <a:ext cx="184731" cy="369332"/>
          </a:xfrm>
          <a:prstGeom prst="rect">
            <a:avLst/>
          </a:prstGeom>
          <a:noFill/>
        </p:spPr>
        <p:txBody>
          <a:bodyPr wrap="none" rtlCol="0">
            <a:spAutoFit/>
          </a:bodyPr>
          <a:lstStyle/>
          <a:p>
            <a:endParaRPr kumimoji="1" lang="zh-CN" altLang="en-US" dirty="0"/>
          </a:p>
        </p:txBody>
      </p:sp>
      <p:pic>
        <p:nvPicPr>
          <p:cNvPr id="12" name="图片 11">
            <a:extLst>
              <a:ext uri="{FF2B5EF4-FFF2-40B4-BE49-F238E27FC236}">
                <a16:creationId xmlns:a16="http://schemas.microsoft.com/office/drawing/2014/main" id="{E16EA39C-BE31-ED4B-955C-4B8F4E74CA7C}"/>
              </a:ext>
            </a:extLst>
          </p:cNvPr>
          <p:cNvPicPr>
            <a:picLocks noChangeAspect="1"/>
          </p:cNvPicPr>
          <p:nvPr/>
        </p:nvPicPr>
        <p:blipFill>
          <a:blip r:embed="rId6"/>
          <a:stretch>
            <a:fillRect/>
          </a:stretch>
        </p:blipFill>
        <p:spPr>
          <a:xfrm>
            <a:off x="265176" y="328467"/>
            <a:ext cx="1378622" cy="697234"/>
          </a:xfrm>
          <a:prstGeom prst="rect">
            <a:avLst/>
          </a:prstGeom>
        </p:spPr>
      </p:pic>
    </p:spTree>
    <p:extLst>
      <p:ext uri="{BB962C8B-B14F-4D97-AF65-F5344CB8AC3E}">
        <p14:creationId xmlns:p14="http://schemas.microsoft.com/office/powerpoint/2010/main" val="74901379"/>
      </p:ext>
    </p:extLst>
  </p:cSld>
  <p:clrMapOvr>
    <a:masterClrMapping/>
  </p:clrMapOvr>
  <p:transition spd="slow">
    <p:wip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zh-CN" altLang="en-US" sz="2800" b="1" dirty="0">
                <a:solidFill>
                  <a:srgbClr val="7030A0"/>
                </a:solidFill>
                <a:latin typeface="仿宋" panose="02010609060101010101" pitchFamily="49" charset="-122"/>
                <a:ea typeface="仿宋" panose="02010609060101010101" pitchFamily="49" charset="-122"/>
                <a:cs typeface="+mn-ea"/>
                <a:sym typeface="+mn-lt"/>
              </a:rPr>
              <a:t>推荐书籍（</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2</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2" name="图片 1">
            <a:extLst>
              <a:ext uri="{FF2B5EF4-FFF2-40B4-BE49-F238E27FC236}">
                <a16:creationId xmlns:a16="http://schemas.microsoft.com/office/drawing/2014/main" id="{753F5E1C-EE0C-6A48-9A80-E49924AB4DFD}"/>
              </a:ext>
            </a:extLst>
          </p:cNvPr>
          <p:cNvPicPr>
            <a:picLocks noChangeAspect="1"/>
          </p:cNvPicPr>
          <p:nvPr/>
        </p:nvPicPr>
        <p:blipFill>
          <a:blip r:embed="rId2"/>
          <a:stretch>
            <a:fillRect/>
          </a:stretch>
        </p:blipFill>
        <p:spPr>
          <a:xfrm>
            <a:off x="775136" y="1757546"/>
            <a:ext cx="2585234" cy="3497283"/>
          </a:xfrm>
          <a:prstGeom prst="rect">
            <a:avLst/>
          </a:prstGeom>
        </p:spPr>
      </p:pic>
      <p:pic>
        <p:nvPicPr>
          <p:cNvPr id="3" name="图片 2">
            <a:extLst>
              <a:ext uri="{FF2B5EF4-FFF2-40B4-BE49-F238E27FC236}">
                <a16:creationId xmlns:a16="http://schemas.microsoft.com/office/drawing/2014/main" id="{0467E9B3-A6D6-5E4E-9FAC-1F9B3A5655E8}"/>
              </a:ext>
            </a:extLst>
          </p:cNvPr>
          <p:cNvPicPr>
            <a:picLocks noChangeAspect="1"/>
          </p:cNvPicPr>
          <p:nvPr/>
        </p:nvPicPr>
        <p:blipFill>
          <a:blip r:embed="rId3"/>
          <a:stretch>
            <a:fillRect/>
          </a:stretch>
        </p:blipFill>
        <p:spPr>
          <a:xfrm>
            <a:off x="3719217" y="1757546"/>
            <a:ext cx="2555958" cy="3497283"/>
          </a:xfrm>
          <a:prstGeom prst="rect">
            <a:avLst/>
          </a:prstGeom>
        </p:spPr>
      </p:pic>
      <p:pic>
        <p:nvPicPr>
          <p:cNvPr id="11" name="图片 10">
            <a:extLst>
              <a:ext uri="{FF2B5EF4-FFF2-40B4-BE49-F238E27FC236}">
                <a16:creationId xmlns:a16="http://schemas.microsoft.com/office/drawing/2014/main" id="{95E26D31-9606-5547-A474-EE9242084481}"/>
              </a:ext>
            </a:extLst>
          </p:cNvPr>
          <p:cNvPicPr>
            <a:picLocks noChangeAspect="1"/>
          </p:cNvPicPr>
          <p:nvPr/>
        </p:nvPicPr>
        <p:blipFill>
          <a:blip r:embed="rId4"/>
          <a:stretch>
            <a:fillRect/>
          </a:stretch>
        </p:blipFill>
        <p:spPr>
          <a:xfrm>
            <a:off x="265176" y="328467"/>
            <a:ext cx="1378622" cy="697234"/>
          </a:xfrm>
          <a:prstGeom prst="rect">
            <a:avLst/>
          </a:prstGeom>
        </p:spPr>
      </p:pic>
    </p:spTree>
    <p:extLst>
      <p:ext uri="{BB962C8B-B14F-4D97-AF65-F5344CB8AC3E}">
        <p14:creationId xmlns:p14="http://schemas.microsoft.com/office/powerpoint/2010/main" val="3228301194"/>
      </p:ext>
    </p:extLst>
  </p:cSld>
  <p:clrMapOvr>
    <a:masterClrMapping/>
  </p:clrMapOvr>
  <p:transition spd="slow">
    <p:wip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19500" y="2286000"/>
            <a:ext cx="4953000" cy="2286000"/>
          </a:xfrm>
          <a:prstGeom prst="rect">
            <a:avLst/>
          </a:prstGeom>
        </p:spPr>
      </p:pic>
    </p:spTree>
    <p:extLst>
      <p:ext uri="{BB962C8B-B14F-4D97-AF65-F5344CB8AC3E}">
        <p14:creationId xmlns:p14="http://schemas.microsoft.com/office/powerpoint/2010/main" val="4251974051"/>
      </p:ext>
    </p:extLst>
  </p:cSld>
  <p:clrMapOvr>
    <a:masterClrMapping/>
  </p:clrMapOvr>
  <p:transition spd="slow">
    <p:wip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Freeform 104"/>
          <p:cNvSpPr>
            <a:spLocks noChangeArrowheads="1"/>
          </p:cNvSpPr>
          <p:nvPr/>
        </p:nvSpPr>
        <p:spPr bwMode="auto">
          <a:xfrm>
            <a:off x="2573819" y="2250128"/>
            <a:ext cx="297899" cy="200435"/>
          </a:xfrm>
          <a:custGeom>
            <a:avLst/>
            <a:gdLst>
              <a:gd name="T0" fmla="*/ 203 w 497"/>
              <a:gd name="T1" fmla="*/ 257 h 337"/>
              <a:gd name="T2" fmla="*/ 203 w 497"/>
              <a:gd name="T3" fmla="*/ 257 h 337"/>
              <a:gd name="T4" fmla="*/ 221 w 497"/>
              <a:gd name="T5" fmla="*/ 327 h 337"/>
              <a:gd name="T6" fmla="*/ 283 w 497"/>
              <a:gd name="T7" fmla="*/ 310 h 337"/>
              <a:gd name="T8" fmla="*/ 398 w 497"/>
              <a:gd name="T9" fmla="*/ 9 h 337"/>
              <a:gd name="T10" fmla="*/ 203 w 497"/>
              <a:gd name="T11" fmla="*/ 257 h 337"/>
              <a:gd name="T12" fmla="*/ 248 w 497"/>
              <a:gd name="T13" fmla="*/ 71 h 337"/>
              <a:gd name="T14" fmla="*/ 248 w 497"/>
              <a:gd name="T15" fmla="*/ 71 h 337"/>
              <a:gd name="T16" fmla="*/ 274 w 497"/>
              <a:gd name="T17" fmla="*/ 71 h 337"/>
              <a:gd name="T18" fmla="*/ 310 w 497"/>
              <a:gd name="T19" fmla="*/ 26 h 337"/>
              <a:gd name="T20" fmla="*/ 248 w 497"/>
              <a:gd name="T21" fmla="*/ 17 h 337"/>
              <a:gd name="T22" fmla="*/ 0 w 497"/>
              <a:gd name="T23" fmla="*/ 283 h 337"/>
              <a:gd name="T24" fmla="*/ 0 w 497"/>
              <a:gd name="T25" fmla="*/ 310 h 337"/>
              <a:gd name="T26" fmla="*/ 26 w 497"/>
              <a:gd name="T27" fmla="*/ 336 h 337"/>
              <a:gd name="T28" fmla="*/ 53 w 497"/>
              <a:gd name="T29" fmla="*/ 310 h 337"/>
              <a:gd name="T30" fmla="*/ 53 w 497"/>
              <a:gd name="T31" fmla="*/ 283 h 337"/>
              <a:gd name="T32" fmla="*/ 248 w 497"/>
              <a:gd name="T33" fmla="*/ 71 h 337"/>
              <a:gd name="T34" fmla="*/ 425 w 497"/>
              <a:gd name="T35" fmla="*/ 98 h 337"/>
              <a:gd name="T36" fmla="*/ 425 w 497"/>
              <a:gd name="T37" fmla="*/ 98 h 337"/>
              <a:gd name="T38" fmla="*/ 407 w 497"/>
              <a:gd name="T39" fmla="*/ 151 h 337"/>
              <a:gd name="T40" fmla="*/ 442 w 497"/>
              <a:gd name="T41" fmla="*/ 283 h 337"/>
              <a:gd name="T42" fmla="*/ 442 w 497"/>
              <a:gd name="T43" fmla="*/ 310 h 337"/>
              <a:gd name="T44" fmla="*/ 469 w 497"/>
              <a:gd name="T45" fmla="*/ 336 h 337"/>
              <a:gd name="T46" fmla="*/ 469 w 497"/>
              <a:gd name="T47" fmla="*/ 336 h 337"/>
              <a:gd name="T48" fmla="*/ 496 w 497"/>
              <a:gd name="T49" fmla="*/ 310 h 337"/>
              <a:gd name="T50" fmla="*/ 496 w 497"/>
              <a:gd name="T51" fmla="*/ 283 h 337"/>
              <a:gd name="T52" fmla="*/ 425 w 497"/>
              <a:gd name="T53" fmla="*/ 98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97" h="337">
                <a:moveTo>
                  <a:pt x="203" y="257"/>
                </a:moveTo>
                <a:lnTo>
                  <a:pt x="203" y="257"/>
                </a:lnTo>
                <a:cubicBezTo>
                  <a:pt x="186" y="283"/>
                  <a:pt x="194" y="310"/>
                  <a:pt x="221" y="327"/>
                </a:cubicBezTo>
                <a:cubicBezTo>
                  <a:pt x="239" y="336"/>
                  <a:pt x="266" y="336"/>
                  <a:pt x="283" y="310"/>
                </a:cubicBezTo>
                <a:cubicBezTo>
                  <a:pt x="301" y="274"/>
                  <a:pt x="407" y="9"/>
                  <a:pt x="398" y="9"/>
                </a:cubicBezTo>
                <a:cubicBezTo>
                  <a:pt x="389" y="0"/>
                  <a:pt x="221" y="230"/>
                  <a:pt x="203" y="257"/>
                </a:cubicBezTo>
                <a:close/>
                <a:moveTo>
                  <a:pt x="248" y="71"/>
                </a:moveTo>
                <a:lnTo>
                  <a:pt x="248" y="71"/>
                </a:lnTo>
                <a:cubicBezTo>
                  <a:pt x="257" y="71"/>
                  <a:pt x="266" y="71"/>
                  <a:pt x="274" y="71"/>
                </a:cubicBezTo>
                <a:cubicBezTo>
                  <a:pt x="292" y="53"/>
                  <a:pt x="301" y="44"/>
                  <a:pt x="310" y="26"/>
                </a:cubicBezTo>
                <a:cubicBezTo>
                  <a:pt x="292" y="17"/>
                  <a:pt x="274" y="17"/>
                  <a:pt x="248" y="17"/>
                </a:cubicBezTo>
                <a:cubicBezTo>
                  <a:pt x="106" y="17"/>
                  <a:pt x="0" y="133"/>
                  <a:pt x="0" y="283"/>
                </a:cubicBezTo>
                <a:cubicBezTo>
                  <a:pt x="0" y="292"/>
                  <a:pt x="0" y="301"/>
                  <a:pt x="0" y="310"/>
                </a:cubicBezTo>
                <a:cubicBezTo>
                  <a:pt x="0" y="327"/>
                  <a:pt x="17" y="336"/>
                  <a:pt x="26" y="336"/>
                </a:cubicBezTo>
                <a:cubicBezTo>
                  <a:pt x="44" y="336"/>
                  <a:pt x="53" y="319"/>
                  <a:pt x="53" y="310"/>
                </a:cubicBezTo>
                <a:cubicBezTo>
                  <a:pt x="53" y="301"/>
                  <a:pt x="53" y="292"/>
                  <a:pt x="53" y="283"/>
                </a:cubicBezTo>
                <a:cubicBezTo>
                  <a:pt x="53" y="160"/>
                  <a:pt x="132" y="71"/>
                  <a:pt x="248" y="71"/>
                </a:cubicBezTo>
                <a:close/>
                <a:moveTo>
                  <a:pt x="425" y="98"/>
                </a:moveTo>
                <a:lnTo>
                  <a:pt x="425" y="98"/>
                </a:lnTo>
                <a:cubicBezTo>
                  <a:pt x="416" y="115"/>
                  <a:pt x="416" y="133"/>
                  <a:pt x="407" y="151"/>
                </a:cubicBezTo>
                <a:cubicBezTo>
                  <a:pt x="433" y="186"/>
                  <a:pt x="442" y="239"/>
                  <a:pt x="442" y="283"/>
                </a:cubicBezTo>
                <a:cubicBezTo>
                  <a:pt x="442" y="292"/>
                  <a:pt x="442" y="301"/>
                  <a:pt x="442" y="310"/>
                </a:cubicBezTo>
                <a:cubicBezTo>
                  <a:pt x="442" y="319"/>
                  <a:pt x="451" y="336"/>
                  <a:pt x="469" y="336"/>
                </a:cubicBezTo>
                <a:lnTo>
                  <a:pt x="469" y="336"/>
                </a:lnTo>
                <a:cubicBezTo>
                  <a:pt x="478" y="336"/>
                  <a:pt x="496" y="327"/>
                  <a:pt x="496" y="310"/>
                </a:cubicBezTo>
                <a:cubicBezTo>
                  <a:pt x="496" y="301"/>
                  <a:pt x="496" y="292"/>
                  <a:pt x="496" y="283"/>
                </a:cubicBezTo>
                <a:cubicBezTo>
                  <a:pt x="496" y="213"/>
                  <a:pt x="469" y="151"/>
                  <a:pt x="425" y="98"/>
                </a:cubicBezTo>
                <a:close/>
              </a:path>
            </a:pathLst>
          </a:custGeom>
          <a:solidFill>
            <a:schemeClr val="bg1"/>
          </a:solidFill>
          <a:ln>
            <a:noFill/>
          </a:ln>
          <a:effectLst/>
        </p:spPr>
        <p:txBody>
          <a:bodyPr wrap="none" anchor="ctr"/>
          <a:lstStyle/>
          <a:p>
            <a:pPr defTabSz="914083"/>
            <a:endParaRPr lang="en-US" dirty="0">
              <a:solidFill>
                <a:srgbClr val="737572"/>
              </a:solidFill>
              <a:cs typeface="+mn-ea"/>
              <a:sym typeface="+mn-lt"/>
            </a:endParaRPr>
          </a:p>
        </p:txBody>
      </p:sp>
      <p:sp>
        <p:nvSpPr>
          <p:cNvPr id="111" name="Freeform 139"/>
          <p:cNvSpPr>
            <a:spLocks noChangeArrowheads="1"/>
          </p:cNvSpPr>
          <p:nvPr/>
        </p:nvSpPr>
        <p:spPr bwMode="auto">
          <a:xfrm>
            <a:off x="9305973" y="2281086"/>
            <a:ext cx="319671" cy="291465"/>
          </a:xfrm>
          <a:custGeom>
            <a:avLst/>
            <a:gdLst>
              <a:gd name="T0" fmla="*/ 572 w 601"/>
              <a:gd name="T1" fmla="*/ 460 h 546"/>
              <a:gd name="T2" fmla="*/ 572 w 601"/>
              <a:gd name="T3" fmla="*/ 460 h 546"/>
              <a:gd name="T4" fmla="*/ 438 w 601"/>
              <a:gd name="T5" fmla="*/ 460 h 546"/>
              <a:gd name="T6" fmla="*/ 438 w 601"/>
              <a:gd name="T7" fmla="*/ 460 h 546"/>
              <a:gd name="T8" fmla="*/ 226 w 601"/>
              <a:gd name="T9" fmla="*/ 460 h 546"/>
              <a:gd name="T10" fmla="*/ 226 w 601"/>
              <a:gd name="T11" fmla="*/ 460 h 546"/>
              <a:gd name="T12" fmla="*/ 197 w 601"/>
              <a:gd name="T13" fmla="*/ 460 h 546"/>
              <a:gd name="T14" fmla="*/ 197 w 601"/>
              <a:gd name="T15" fmla="*/ 460 h 546"/>
              <a:gd name="T16" fmla="*/ 190 w 601"/>
              <a:gd name="T17" fmla="*/ 460 h 546"/>
              <a:gd name="T18" fmla="*/ 113 w 601"/>
              <a:gd name="T19" fmla="*/ 538 h 546"/>
              <a:gd name="T20" fmla="*/ 91 w 601"/>
              <a:gd name="T21" fmla="*/ 545 h 546"/>
              <a:gd name="T22" fmla="*/ 91 w 601"/>
              <a:gd name="T23" fmla="*/ 545 h 546"/>
              <a:gd name="T24" fmla="*/ 91 w 601"/>
              <a:gd name="T25" fmla="*/ 545 h 546"/>
              <a:gd name="T26" fmla="*/ 91 w 601"/>
              <a:gd name="T27" fmla="*/ 545 h 546"/>
              <a:gd name="T28" fmla="*/ 70 w 601"/>
              <a:gd name="T29" fmla="*/ 538 h 546"/>
              <a:gd name="T30" fmla="*/ 70 w 601"/>
              <a:gd name="T31" fmla="*/ 538 h 546"/>
              <a:gd name="T32" fmla="*/ 70 w 601"/>
              <a:gd name="T33" fmla="*/ 531 h 546"/>
              <a:gd name="T34" fmla="*/ 70 w 601"/>
              <a:gd name="T35" fmla="*/ 531 h 546"/>
              <a:gd name="T36" fmla="*/ 63 w 601"/>
              <a:gd name="T37" fmla="*/ 531 h 546"/>
              <a:gd name="T38" fmla="*/ 63 w 601"/>
              <a:gd name="T39" fmla="*/ 523 h 546"/>
              <a:gd name="T40" fmla="*/ 63 w 601"/>
              <a:gd name="T41" fmla="*/ 523 h 546"/>
              <a:gd name="T42" fmla="*/ 63 w 601"/>
              <a:gd name="T43" fmla="*/ 516 h 546"/>
              <a:gd name="T44" fmla="*/ 63 w 601"/>
              <a:gd name="T45" fmla="*/ 516 h 546"/>
              <a:gd name="T46" fmla="*/ 63 w 601"/>
              <a:gd name="T47" fmla="*/ 460 h 546"/>
              <a:gd name="T48" fmla="*/ 56 w 601"/>
              <a:gd name="T49" fmla="*/ 460 h 546"/>
              <a:gd name="T50" fmla="*/ 56 w 601"/>
              <a:gd name="T51" fmla="*/ 460 h 546"/>
              <a:gd name="T52" fmla="*/ 28 w 601"/>
              <a:gd name="T53" fmla="*/ 460 h 546"/>
              <a:gd name="T54" fmla="*/ 0 w 601"/>
              <a:gd name="T55" fmla="*/ 432 h 546"/>
              <a:gd name="T56" fmla="*/ 0 w 601"/>
              <a:gd name="T57" fmla="*/ 29 h 546"/>
              <a:gd name="T58" fmla="*/ 28 w 601"/>
              <a:gd name="T59" fmla="*/ 0 h 546"/>
              <a:gd name="T60" fmla="*/ 572 w 601"/>
              <a:gd name="T61" fmla="*/ 0 h 546"/>
              <a:gd name="T62" fmla="*/ 600 w 601"/>
              <a:gd name="T63" fmla="*/ 29 h 546"/>
              <a:gd name="T64" fmla="*/ 600 w 601"/>
              <a:gd name="T65" fmla="*/ 432 h 546"/>
              <a:gd name="T66" fmla="*/ 572 w 601"/>
              <a:gd name="T67" fmla="*/ 460 h 546"/>
              <a:gd name="T68" fmla="*/ 155 w 601"/>
              <a:gd name="T69" fmla="*/ 177 h 546"/>
              <a:gd name="T70" fmla="*/ 155 w 601"/>
              <a:gd name="T71" fmla="*/ 177 h 546"/>
              <a:gd name="T72" fmla="*/ 98 w 601"/>
              <a:gd name="T73" fmla="*/ 234 h 546"/>
              <a:gd name="T74" fmla="*/ 155 w 601"/>
              <a:gd name="T75" fmla="*/ 290 h 546"/>
              <a:gd name="T76" fmla="*/ 211 w 601"/>
              <a:gd name="T77" fmla="*/ 234 h 546"/>
              <a:gd name="T78" fmla="*/ 155 w 601"/>
              <a:gd name="T79" fmla="*/ 177 h 546"/>
              <a:gd name="T80" fmla="*/ 296 w 601"/>
              <a:gd name="T81" fmla="*/ 177 h 546"/>
              <a:gd name="T82" fmla="*/ 296 w 601"/>
              <a:gd name="T83" fmla="*/ 177 h 546"/>
              <a:gd name="T84" fmla="*/ 240 w 601"/>
              <a:gd name="T85" fmla="*/ 234 h 546"/>
              <a:gd name="T86" fmla="*/ 296 w 601"/>
              <a:gd name="T87" fmla="*/ 290 h 546"/>
              <a:gd name="T88" fmla="*/ 353 w 601"/>
              <a:gd name="T89" fmla="*/ 234 h 546"/>
              <a:gd name="T90" fmla="*/ 296 w 601"/>
              <a:gd name="T91" fmla="*/ 177 h 546"/>
              <a:gd name="T92" fmla="*/ 438 w 601"/>
              <a:gd name="T93" fmla="*/ 177 h 546"/>
              <a:gd name="T94" fmla="*/ 438 w 601"/>
              <a:gd name="T95" fmla="*/ 177 h 546"/>
              <a:gd name="T96" fmla="*/ 381 w 601"/>
              <a:gd name="T97" fmla="*/ 234 h 546"/>
              <a:gd name="T98" fmla="*/ 438 w 601"/>
              <a:gd name="T99" fmla="*/ 290 h 546"/>
              <a:gd name="T100" fmla="*/ 494 w 601"/>
              <a:gd name="T101" fmla="*/ 234 h 546"/>
              <a:gd name="T102" fmla="*/ 438 w 601"/>
              <a:gd name="T103" fmla="*/ 177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01" h="546">
                <a:moveTo>
                  <a:pt x="572" y="460"/>
                </a:moveTo>
                <a:lnTo>
                  <a:pt x="572" y="460"/>
                </a:lnTo>
                <a:cubicBezTo>
                  <a:pt x="438" y="460"/>
                  <a:pt x="438" y="460"/>
                  <a:pt x="438" y="460"/>
                </a:cubicBezTo>
                <a:lnTo>
                  <a:pt x="438" y="460"/>
                </a:lnTo>
                <a:cubicBezTo>
                  <a:pt x="226" y="460"/>
                  <a:pt x="226" y="460"/>
                  <a:pt x="226" y="460"/>
                </a:cubicBezTo>
                <a:lnTo>
                  <a:pt x="226" y="460"/>
                </a:lnTo>
                <a:cubicBezTo>
                  <a:pt x="197" y="460"/>
                  <a:pt x="197" y="460"/>
                  <a:pt x="197" y="460"/>
                </a:cubicBezTo>
                <a:lnTo>
                  <a:pt x="197" y="460"/>
                </a:lnTo>
                <a:cubicBezTo>
                  <a:pt x="190" y="460"/>
                  <a:pt x="190" y="460"/>
                  <a:pt x="190" y="460"/>
                </a:cubicBezTo>
                <a:cubicBezTo>
                  <a:pt x="113" y="538"/>
                  <a:pt x="113" y="538"/>
                  <a:pt x="113" y="538"/>
                </a:cubicBezTo>
                <a:cubicBezTo>
                  <a:pt x="106" y="545"/>
                  <a:pt x="98" y="545"/>
                  <a:pt x="91" y="545"/>
                </a:cubicBezTo>
                <a:lnTo>
                  <a:pt x="91" y="545"/>
                </a:lnTo>
                <a:lnTo>
                  <a:pt x="91" y="545"/>
                </a:lnTo>
                <a:lnTo>
                  <a:pt x="91" y="545"/>
                </a:lnTo>
                <a:cubicBezTo>
                  <a:pt x="84" y="545"/>
                  <a:pt x="77" y="545"/>
                  <a:pt x="70" y="538"/>
                </a:cubicBezTo>
                <a:lnTo>
                  <a:pt x="70" y="538"/>
                </a:lnTo>
                <a:lnTo>
                  <a:pt x="70" y="531"/>
                </a:lnTo>
                <a:lnTo>
                  <a:pt x="70" y="531"/>
                </a:lnTo>
                <a:cubicBezTo>
                  <a:pt x="63" y="531"/>
                  <a:pt x="63" y="531"/>
                  <a:pt x="63" y="531"/>
                </a:cubicBezTo>
                <a:cubicBezTo>
                  <a:pt x="63" y="523"/>
                  <a:pt x="63" y="523"/>
                  <a:pt x="63" y="523"/>
                </a:cubicBezTo>
                <a:lnTo>
                  <a:pt x="63" y="523"/>
                </a:lnTo>
                <a:lnTo>
                  <a:pt x="63" y="516"/>
                </a:lnTo>
                <a:lnTo>
                  <a:pt x="63" y="516"/>
                </a:lnTo>
                <a:cubicBezTo>
                  <a:pt x="63" y="460"/>
                  <a:pt x="63" y="460"/>
                  <a:pt x="63" y="460"/>
                </a:cubicBezTo>
                <a:cubicBezTo>
                  <a:pt x="56" y="460"/>
                  <a:pt x="56" y="460"/>
                  <a:pt x="56" y="460"/>
                </a:cubicBezTo>
                <a:lnTo>
                  <a:pt x="56" y="460"/>
                </a:lnTo>
                <a:cubicBezTo>
                  <a:pt x="28" y="460"/>
                  <a:pt x="28" y="460"/>
                  <a:pt x="28" y="460"/>
                </a:cubicBezTo>
                <a:cubicBezTo>
                  <a:pt x="7" y="460"/>
                  <a:pt x="0" y="446"/>
                  <a:pt x="0" y="432"/>
                </a:cubicBezTo>
                <a:cubicBezTo>
                  <a:pt x="0" y="29"/>
                  <a:pt x="0" y="29"/>
                  <a:pt x="0" y="29"/>
                </a:cubicBezTo>
                <a:cubicBezTo>
                  <a:pt x="0" y="8"/>
                  <a:pt x="7" y="0"/>
                  <a:pt x="28" y="0"/>
                </a:cubicBezTo>
                <a:cubicBezTo>
                  <a:pt x="572" y="0"/>
                  <a:pt x="572" y="0"/>
                  <a:pt x="572" y="0"/>
                </a:cubicBezTo>
                <a:cubicBezTo>
                  <a:pt x="586" y="0"/>
                  <a:pt x="600" y="8"/>
                  <a:pt x="600" y="29"/>
                </a:cubicBezTo>
                <a:cubicBezTo>
                  <a:pt x="600" y="432"/>
                  <a:pt x="600" y="432"/>
                  <a:pt x="600" y="432"/>
                </a:cubicBezTo>
                <a:cubicBezTo>
                  <a:pt x="600" y="446"/>
                  <a:pt x="586" y="460"/>
                  <a:pt x="572" y="460"/>
                </a:cubicBezTo>
                <a:close/>
                <a:moveTo>
                  <a:pt x="155" y="177"/>
                </a:moveTo>
                <a:lnTo>
                  <a:pt x="155" y="177"/>
                </a:lnTo>
                <a:cubicBezTo>
                  <a:pt x="127" y="177"/>
                  <a:pt x="98" y="205"/>
                  <a:pt x="98" y="234"/>
                </a:cubicBezTo>
                <a:cubicBezTo>
                  <a:pt x="98" y="262"/>
                  <a:pt x="127" y="290"/>
                  <a:pt x="155" y="290"/>
                </a:cubicBezTo>
                <a:cubicBezTo>
                  <a:pt x="190" y="290"/>
                  <a:pt x="211" y="262"/>
                  <a:pt x="211" y="234"/>
                </a:cubicBezTo>
                <a:cubicBezTo>
                  <a:pt x="211" y="205"/>
                  <a:pt x="190" y="177"/>
                  <a:pt x="155" y="177"/>
                </a:cubicBezTo>
                <a:close/>
                <a:moveTo>
                  <a:pt x="296" y="177"/>
                </a:moveTo>
                <a:lnTo>
                  <a:pt x="296" y="177"/>
                </a:lnTo>
                <a:cubicBezTo>
                  <a:pt x="268" y="177"/>
                  <a:pt x="240" y="205"/>
                  <a:pt x="240" y="234"/>
                </a:cubicBezTo>
                <a:cubicBezTo>
                  <a:pt x="240" y="262"/>
                  <a:pt x="268" y="290"/>
                  <a:pt x="296" y="290"/>
                </a:cubicBezTo>
                <a:cubicBezTo>
                  <a:pt x="332" y="290"/>
                  <a:pt x="353" y="262"/>
                  <a:pt x="353" y="234"/>
                </a:cubicBezTo>
                <a:cubicBezTo>
                  <a:pt x="353" y="205"/>
                  <a:pt x="332" y="177"/>
                  <a:pt x="296" y="177"/>
                </a:cubicBezTo>
                <a:close/>
                <a:moveTo>
                  <a:pt x="438" y="177"/>
                </a:moveTo>
                <a:lnTo>
                  <a:pt x="438" y="177"/>
                </a:lnTo>
                <a:cubicBezTo>
                  <a:pt x="409" y="177"/>
                  <a:pt x="381" y="205"/>
                  <a:pt x="381" y="234"/>
                </a:cubicBezTo>
                <a:cubicBezTo>
                  <a:pt x="381" y="262"/>
                  <a:pt x="409" y="290"/>
                  <a:pt x="438" y="290"/>
                </a:cubicBezTo>
                <a:cubicBezTo>
                  <a:pt x="473" y="290"/>
                  <a:pt x="494" y="262"/>
                  <a:pt x="494" y="234"/>
                </a:cubicBezTo>
                <a:cubicBezTo>
                  <a:pt x="494" y="205"/>
                  <a:pt x="473" y="177"/>
                  <a:pt x="438" y="177"/>
                </a:cubicBezTo>
                <a:close/>
              </a:path>
            </a:pathLst>
          </a:custGeom>
          <a:solidFill>
            <a:srgbClr val="FFFFFF"/>
          </a:solidFill>
          <a:ln>
            <a:noFill/>
          </a:ln>
          <a:effectLst/>
        </p:spPr>
        <p:txBody>
          <a:bodyPr wrap="none" anchor="ctr"/>
          <a:lstStyle/>
          <a:p>
            <a:pPr defTabSz="914083">
              <a:defRPr/>
            </a:pPr>
            <a:endParaRPr lang="en-US">
              <a:solidFill>
                <a:srgbClr val="737572"/>
              </a:solidFill>
              <a:cs typeface="+mn-ea"/>
              <a:sym typeface="+mn-lt"/>
            </a:endParaRPr>
          </a:p>
        </p:txBody>
      </p:sp>
      <p:sp>
        <p:nvSpPr>
          <p:cNvPr id="113" name="Freeform 98"/>
          <p:cNvSpPr>
            <a:spLocks noChangeArrowheads="1"/>
          </p:cNvSpPr>
          <p:nvPr/>
        </p:nvSpPr>
        <p:spPr bwMode="auto">
          <a:xfrm>
            <a:off x="9338080" y="4865671"/>
            <a:ext cx="276516" cy="338794"/>
          </a:xfrm>
          <a:custGeom>
            <a:avLst/>
            <a:gdLst>
              <a:gd name="T0" fmla="*/ 459 w 488"/>
              <a:gd name="T1" fmla="*/ 600 h 601"/>
              <a:gd name="T2" fmla="*/ 459 w 488"/>
              <a:gd name="T3" fmla="*/ 600 h 601"/>
              <a:gd name="T4" fmla="*/ 28 w 488"/>
              <a:gd name="T5" fmla="*/ 600 h 601"/>
              <a:gd name="T6" fmla="*/ 0 w 488"/>
              <a:gd name="T7" fmla="*/ 572 h 601"/>
              <a:gd name="T8" fmla="*/ 0 w 488"/>
              <a:gd name="T9" fmla="*/ 325 h 601"/>
              <a:gd name="T10" fmla="*/ 28 w 488"/>
              <a:gd name="T11" fmla="*/ 296 h 601"/>
              <a:gd name="T12" fmla="*/ 70 w 488"/>
              <a:gd name="T13" fmla="*/ 296 h 601"/>
              <a:gd name="T14" fmla="*/ 70 w 488"/>
              <a:gd name="T15" fmla="*/ 169 h 601"/>
              <a:gd name="T16" fmla="*/ 240 w 488"/>
              <a:gd name="T17" fmla="*/ 0 h 601"/>
              <a:gd name="T18" fmla="*/ 409 w 488"/>
              <a:gd name="T19" fmla="*/ 169 h 601"/>
              <a:gd name="T20" fmla="*/ 409 w 488"/>
              <a:gd name="T21" fmla="*/ 296 h 601"/>
              <a:gd name="T22" fmla="*/ 459 w 488"/>
              <a:gd name="T23" fmla="*/ 296 h 601"/>
              <a:gd name="T24" fmla="*/ 487 w 488"/>
              <a:gd name="T25" fmla="*/ 325 h 601"/>
              <a:gd name="T26" fmla="*/ 487 w 488"/>
              <a:gd name="T27" fmla="*/ 572 h 601"/>
              <a:gd name="T28" fmla="*/ 459 w 488"/>
              <a:gd name="T29" fmla="*/ 600 h 601"/>
              <a:gd name="T30" fmla="*/ 212 w 488"/>
              <a:gd name="T31" fmla="*/ 459 h 601"/>
              <a:gd name="T32" fmla="*/ 212 w 488"/>
              <a:gd name="T33" fmla="*/ 459 h 601"/>
              <a:gd name="T34" fmla="*/ 212 w 488"/>
              <a:gd name="T35" fmla="*/ 516 h 601"/>
              <a:gd name="T36" fmla="*/ 240 w 488"/>
              <a:gd name="T37" fmla="*/ 544 h 601"/>
              <a:gd name="T38" fmla="*/ 268 w 488"/>
              <a:gd name="T39" fmla="*/ 516 h 601"/>
              <a:gd name="T40" fmla="*/ 268 w 488"/>
              <a:gd name="T41" fmla="*/ 459 h 601"/>
              <a:gd name="T42" fmla="*/ 296 w 488"/>
              <a:gd name="T43" fmla="*/ 410 h 601"/>
              <a:gd name="T44" fmla="*/ 240 w 488"/>
              <a:gd name="T45" fmla="*/ 353 h 601"/>
              <a:gd name="T46" fmla="*/ 183 w 488"/>
              <a:gd name="T47" fmla="*/ 410 h 601"/>
              <a:gd name="T48" fmla="*/ 212 w 488"/>
              <a:gd name="T49" fmla="*/ 459 h 601"/>
              <a:gd name="T50" fmla="*/ 353 w 488"/>
              <a:gd name="T51" fmla="*/ 169 h 601"/>
              <a:gd name="T52" fmla="*/ 353 w 488"/>
              <a:gd name="T53" fmla="*/ 169 h 601"/>
              <a:gd name="T54" fmla="*/ 240 w 488"/>
              <a:gd name="T55" fmla="*/ 56 h 601"/>
              <a:gd name="T56" fmla="*/ 127 w 488"/>
              <a:gd name="T57" fmla="*/ 169 h 601"/>
              <a:gd name="T58" fmla="*/ 127 w 488"/>
              <a:gd name="T59" fmla="*/ 296 h 601"/>
              <a:gd name="T60" fmla="*/ 353 w 488"/>
              <a:gd name="T61" fmla="*/ 296 h 601"/>
              <a:gd name="T62" fmla="*/ 353 w 488"/>
              <a:gd name="T63" fmla="*/ 169 h 6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88" h="601">
                <a:moveTo>
                  <a:pt x="459" y="600"/>
                </a:moveTo>
                <a:lnTo>
                  <a:pt x="459" y="600"/>
                </a:lnTo>
                <a:cubicBezTo>
                  <a:pt x="28" y="600"/>
                  <a:pt x="28" y="600"/>
                  <a:pt x="28" y="600"/>
                </a:cubicBezTo>
                <a:cubicBezTo>
                  <a:pt x="7" y="600"/>
                  <a:pt x="0" y="586"/>
                  <a:pt x="0" y="572"/>
                </a:cubicBezTo>
                <a:cubicBezTo>
                  <a:pt x="0" y="325"/>
                  <a:pt x="0" y="325"/>
                  <a:pt x="0" y="325"/>
                </a:cubicBezTo>
                <a:cubicBezTo>
                  <a:pt x="0" y="311"/>
                  <a:pt x="7" y="296"/>
                  <a:pt x="28" y="296"/>
                </a:cubicBezTo>
                <a:cubicBezTo>
                  <a:pt x="70" y="296"/>
                  <a:pt x="70" y="296"/>
                  <a:pt x="70" y="296"/>
                </a:cubicBezTo>
                <a:cubicBezTo>
                  <a:pt x="70" y="169"/>
                  <a:pt x="70" y="169"/>
                  <a:pt x="70" y="169"/>
                </a:cubicBezTo>
                <a:cubicBezTo>
                  <a:pt x="70" y="70"/>
                  <a:pt x="148" y="0"/>
                  <a:pt x="240" y="0"/>
                </a:cubicBezTo>
                <a:cubicBezTo>
                  <a:pt x="339" y="0"/>
                  <a:pt x="409" y="70"/>
                  <a:pt x="409" y="169"/>
                </a:cubicBezTo>
                <a:cubicBezTo>
                  <a:pt x="409" y="296"/>
                  <a:pt x="409" y="296"/>
                  <a:pt x="409" y="296"/>
                </a:cubicBezTo>
                <a:cubicBezTo>
                  <a:pt x="459" y="296"/>
                  <a:pt x="459" y="296"/>
                  <a:pt x="459" y="296"/>
                </a:cubicBezTo>
                <a:cubicBezTo>
                  <a:pt x="473" y="296"/>
                  <a:pt x="487" y="311"/>
                  <a:pt x="487" y="325"/>
                </a:cubicBezTo>
                <a:cubicBezTo>
                  <a:pt x="487" y="572"/>
                  <a:pt x="487" y="572"/>
                  <a:pt x="487" y="572"/>
                </a:cubicBezTo>
                <a:cubicBezTo>
                  <a:pt x="487" y="586"/>
                  <a:pt x="473" y="600"/>
                  <a:pt x="459" y="600"/>
                </a:cubicBezTo>
                <a:close/>
                <a:moveTo>
                  <a:pt x="212" y="459"/>
                </a:moveTo>
                <a:lnTo>
                  <a:pt x="212" y="459"/>
                </a:lnTo>
                <a:cubicBezTo>
                  <a:pt x="212" y="516"/>
                  <a:pt x="212" y="516"/>
                  <a:pt x="212" y="516"/>
                </a:cubicBezTo>
                <a:cubicBezTo>
                  <a:pt x="212" y="530"/>
                  <a:pt x="226" y="544"/>
                  <a:pt x="240" y="544"/>
                </a:cubicBezTo>
                <a:cubicBezTo>
                  <a:pt x="261" y="544"/>
                  <a:pt x="268" y="530"/>
                  <a:pt x="268" y="516"/>
                </a:cubicBezTo>
                <a:cubicBezTo>
                  <a:pt x="268" y="459"/>
                  <a:pt x="268" y="459"/>
                  <a:pt x="268" y="459"/>
                </a:cubicBezTo>
                <a:cubicBezTo>
                  <a:pt x="289" y="452"/>
                  <a:pt x="296" y="431"/>
                  <a:pt x="296" y="410"/>
                </a:cubicBezTo>
                <a:cubicBezTo>
                  <a:pt x="296" y="381"/>
                  <a:pt x="275" y="353"/>
                  <a:pt x="240" y="353"/>
                </a:cubicBezTo>
                <a:cubicBezTo>
                  <a:pt x="212" y="353"/>
                  <a:pt x="183" y="381"/>
                  <a:pt x="183" y="410"/>
                </a:cubicBezTo>
                <a:cubicBezTo>
                  <a:pt x="183" y="431"/>
                  <a:pt x="198" y="452"/>
                  <a:pt x="212" y="459"/>
                </a:cubicBezTo>
                <a:close/>
                <a:moveTo>
                  <a:pt x="353" y="169"/>
                </a:moveTo>
                <a:lnTo>
                  <a:pt x="353" y="169"/>
                </a:lnTo>
                <a:cubicBezTo>
                  <a:pt x="353" y="106"/>
                  <a:pt x="304" y="56"/>
                  <a:pt x="240" y="56"/>
                </a:cubicBezTo>
                <a:cubicBezTo>
                  <a:pt x="176" y="56"/>
                  <a:pt x="127" y="106"/>
                  <a:pt x="127" y="169"/>
                </a:cubicBezTo>
                <a:cubicBezTo>
                  <a:pt x="127" y="296"/>
                  <a:pt x="127" y="296"/>
                  <a:pt x="127" y="296"/>
                </a:cubicBezTo>
                <a:cubicBezTo>
                  <a:pt x="353" y="296"/>
                  <a:pt x="353" y="296"/>
                  <a:pt x="353" y="296"/>
                </a:cubicBezTo>
                <a:lnTo>
                  <a:pt x="353" y="169"/>
                </a:lnTo>
                <a:close/>
              </a:path>
            </a:pathLst>
          </a:custGeom>
          <a:solidFill>
            <a:srgbClr val="FFFFFF"/>
          </a:solidFill>
          <a:ln>
            <a:noFill/>
          </a:ln>
          <a:effectLst/>
        </p:spPr>
        <p:txBody>
          <a:bodyPr wrap="none" anchor="ctr"/>
          <a:lstStyle/>
          <a:p>
            <a:pPr defTabSz="914083">
              <a:defRPr/>
            </a:pPr>
            <a:endParaRPr lang="en-US">
              <a:solidFill>
                <a:srgbClr val="737572"/>
              </a:solidFill>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2" name="图片 1"/>
          <p:cNvPicPr>
            <a:picLocks noChangeAspect="1"/>
          </p:cNvPicPr>
          <p:nvPr/>
        </p:nvPicPr>
        <p:blipFill>
          <a:blip r:embed="rId2"/>
          <a:stretch>
            <a:fillRect/>
          </a:stretch>
        </p:blipFill>
        <p:spPr>
          <a:xfrm>
            <a:off x="2600197" y="1107898"/>
            <a:ext cx="6705776" cy="4653348"/>
          </a:xfrm>
          <a:prstGeom prst="rect">
            <a:avLst/>
          </a:prstGeom>
        </p:spPr>
      </p:pic>
    </p:spTree>
    <p:extLst>
      <p:ext uri="{BB962C8B-B14F-4D97-AF65-F5344CB8AC3E}">
        <p14:creationId xmlns:p14="http://schemas.microsoft.com/office/powerpoint/2010/main" val="14722249"/>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zh-CN" altLang="en-US" sz="2800" b="1" dirty="0">
                <a:solidFill>
                  <a:srgbClr val="7030A0"/>
                </a:solidFill>
                <a:latin typeface="仿宋" panose="02010609060101010101" pitchFamily="49" charset="-122"/>
                <a:ea typeface="仿宋" panose="02010609060101010101" pitchFamily="49" charset="-122"/>
                <a:cs typeface="+mn-ea"/>
                <a:sym typeface="+mn-lt"/>
              </a:rPr>
              <a:t>（</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2</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）绝对线程安全</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sp>
        <p:nvSpPr>
          <p:cNvPr id="7" name="Text Box 49">
            <a:extLst>
              <a:ext uri="{FF2B5EF4-FFF2-40B4-BE49-F238E27FC236}">
                <a16:creationId xmlns:a16="http://schemas.microsoft.com/office/drawing/2014/main" id="{84F04E6A-E047-1D44-994F-0FE2B24B3B47}"/>
              </a:ext>
            </a:extLst>
          </p:cNvPr>
          <p:cNvSpPr txBox="1">
            <a:spLocks noChangeArrowheads="1"/>
          </p:cNvSpPr>
          <p:nvPr/>
        </p:nvSpPr>
        <p:spPr bwMode="gray">
          <a:xfrm>
            <a:off x="265176" y="1741161"/>
            <a:ext cx="11548753"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zh-Hans" altLang="en-US" sz="2800" b="1" dirty="0">
                <a:latin typeface="FangSong" panose="02010609060101010101" pitchFamily="49" charset="-122"/>
                <a:ea typeface="FangSong" panose="02010609060101010101" pitchFamily="49" charset="-122"/>
              </a:rPr>
              <a:t>    </a:t>
            </a:r>
            <a:r>
              <a:rPr lang="zh-CN" altLang="en-US" sz="2800" b="1" dirty="0">
                <a:latin typeface="FangSong" panose="02010609060101010101" pitchFamily="49" charset="-122"/>
                <a:ea typeface="FangSong" panose="02010609060101010101" pitchFamily="49" charset="-122"/>
              </a:rPr>
              <a:t>由类的规格说明所规定的约束在对象被多个线程访问时仍然有效，不管运行时环境如何排列，线程都不需要任何额外的同步。这种线程安全性保证是很严格的</a:t>
            </a:r>
            <a:r>
              <a:rPr lang="en-US" altLang="zh-CN" sz="2800" b="1" dirty="0">
                <a:latin typeface="FangSong" panose="02010609060101010101" pitchFamily="49" charset="-122"/>
                <a:ea typeface="FangSong" panose="02010609060101010101" pitchFamily="49" charset="-122"/>
              </a:rPr>
              <a:t>——</a:t>
            </a:r>
            <a:r>
              <a:rPr lang="zh-CN" altLang="en-US" sz="2800" b="1" dirty="0">
                <a:latin typeface="FangSong" panose="02010609060101010101" pitchFamily="49" charset="-122"/>
                <a:ea typeface="FangSong" panose="02010609060101010101" pitchFamily="49" charset="-122"/>
              </a:rPr>
              <a:t>许多类，如</a:t>
            </a:r>
            <a:r>
              <a:rPr lang="en-US" altLang="zh-Hans" sz="2800" b="1" dirty="0" err="1">
                <a:latin typeface="FangSong" panose="02010609060101010101" pitchFamily="49" charset="-122"/>
                <a:ea typeface="FangSong" panose="02010609060101010101" pitchFamily="49" charset="-122"/>
              </a:rPr>
              <a:t>Hashtable</a:t>
            </a:r>
            <a:r>
              <a:rPr lang="zh-CN" altLang="en-US" sz="2800" b="1" dirty="0">
                <a:latin typeface="FangSong" panose="02010609060101010101" pitchFamily="49" charset="-122"/>
                <a:ea typeface="FangSong" panose="02010609060101010101" pitchFamily="49" charset="-122"/>
              </a:rPr>
              <a:t>或者 </a:t>
            </a:r>
            <a:r>
              <a:rPr lang="en-US" altLang="zh-Hans" sz="2800" b="1" dirty="0">
                <a:latin typeface="FangSong" panose="02010609060101010101" pitchFamily="49" charset="-122"/>
                <a:ea typeface="FangSong" panose="02010609060101010101" pitchFamily="49" charset="-122"/>
              </a:rPr>
              <a:t>Vector </a:t>
            </a:r>
            <a:r>
              <a:rPr lang="zh-CN" altLang="en-US" sz="2800" b="1" dirty="0">
                <a:latin typeface="FangSong" panose="02010609060101010101" pitchFamily="49" charset="-122"/>
                <a:ea typeface="FangSong" panose="02010609060101010101" pitchFamily="49" charset="-122"/>
              </a:rPr>
              <a:t>都不能满足这种严格的定义。</a:t>
            </a:r>
            <a:endParaRPr lang="en-US" altLang="zh-CN" sz="2800" b="1" i="1" dirty="0">
              <a:latin typeface="FangSong" panose="02010609060101010101" pitchFamily="49" charset="-122"/>
              <a:ea typeface="FangSong" panose="02010609060101010101" pitchFamily="49" charset="-122"/>
            </a:endParaRPr>
          </a:p>
        </p:txBody>
      </p:sp>
    </p:spTree>
    <p:extLst>
      <p:ext uri="{BB962C8B-B14F-4D97-AF65-F5344CB8AC3E}">
        <p14:creationId xmlns:p14="http://schemas.microsoft.com/office/powerpoint/2010/main" val="2953683206"/>
      </p:ext>
    </p:extLst>
  </p:cSld>
  <p:clrMapOvr>
    <a:masterClrMapping/>
  </p:clrMapOvr>
  <p:transition spd="slow">
    <p:wipe/>
  </p:transition>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6695</TotalTime>
  <Words>24513</Words>
  <Application>Microsoft Macintosh PowerPoint</Application>
  <PresentationFormat>宽屏</PresentationFormat>
  <Paragraphs>1172</Paragraphs>
  <Slides>86</Slides>
  <Notes>9</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86</vt:i4>
      </vt:variant>
    </vt:vector>
  </HeadingPairs>
  <TitlesOfParts>
    <vt:vector size="94" baseType="lpstr">
      <vt:lpstr>仿宋</vt:lpstr>
      <vt:lpstr>宋体</vt:lpstr>
      <vt:lpstr>FangSong</vt:lpstr>
      <vt:lpstr>Arial</vt:lpstr>
      <vt:lpstr>Calibri</vt:lpstr>
      <vt:lpstr>Calibri Light</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16.0011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lenovo</dc:creator>
  <cp:lastModifiedBy>Microsoft Office 用户</cp:lastModifiedBy>
  <cp:revision>1152</cp:revision>
  <dcterms:created xsi:type="dcterms:W3CDTF">2018-01-27T02:13:00Z</dcterms:created>
  <dcterms:modified xsi:type="dcterms:W3CDTF">2018-07-30T10:04:48Z</dcterms:modified>
</cp:coreProperties>
</file>